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9" r:id="rId3"/>
    <p:sldId id="353" r:id="rId4"/>
    <p:sldId id="342" r:id="rId5"/>
    <p:sldId id="359" r:id="rId6"/>
    <p:sldId id="284" r:id="rId7"/>
    <p:sldId id="363" r:id="rId8"/>
    <p:sldId id="364" r:id="rId9"/>
    <p:sldId id="348" r:id="rId10"/>
    <p:sldId id="343" r:id="rId11"/>
    <p:sldId id="358" r:id="rId12"/>
    <p:sldId id="350" r:id="rId13"/>
    <p:sldId id="351" r:id="rId14"/>
    <p:sldId id="354" r:id="rId15"/>
    <p:sldId id="352" r:id="rId16"/>
    <p:sldId id="355" r:id="rId17"/>
    <p:sldId id="357" r:id="rId18"/>
    <p:sldId id="360" r:id="rId19"/>
    <p:sldId id="361" r:id="rId20"/>
    <p:sldId id="345" r:id="rId21"/>
    <p:sldId id="347" r:id="rId22"/>
    <p:sldId id="365" r:id="rId23"/>
    <p:sldId id="344" r:id="rId24"/>
    <p:sldId id="3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Weitzel" initials="DW" lastIdx="1" clrIdx="0">
    <p:extLst>
      <p:ext uri="{19B8F6BF-5375-455C-9EA6-DF929625EA0E}">
        <p15:presenceInfo xmlns:p15="http://schemas.microsoft.com/office/powerpoint/2012/main" userId="S-1-5-21-1926791991-2342058966-2197791820-49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>
      <p:cViewPr varScale="1">
        <p:scale>
          <a:sx n="108" d="100"/>
          <a:sy n="108" d="100"/>
        </p:scale>
        <p:origin x="19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daweitze\Documents\LKSURVEY\2016\Side-sturg\AL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daweitze\Documents\LKSURVEY\2016\Side-sturg\Sturgeon%20Po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daweitze\Documents\LKSURVEY\2014\SHALLOW\shallow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weitze\AppData\Local\Microsoft\Windows\INetCache\Content.Outlook\JVP6Z6QQ\Sturgeon%20WAESTOCK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76.209.235\public\proj\FISH\AFSH\WAESTOCK\Lake%20Evaluations\Grand%20Rapids%20WAESTOCK%20lakes\Side%20WAESTOCK%202017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76.209.235\public\proj\FISH\AFSH\WAESTOCK\Lake%20Evaluations\Grand%20Rapids%20WAESTOCK%20lakes\Sturgeon%20WAESTOCK%202017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0.76.209.235\public\proj\FISH\AFSH\WAESTOCK\Lake%20Evaluations\Grand%20Rapids%20WAESTOCK%20lakes\Side%20WAESTOCK%202017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76.209.235\public\proj\FISH\AFSH\WAESTOCK\Lake%20Evaluations\Grand%20Rapids%20WAESTOCK%20lakes\Sturgeon%20WAESTOCK%202017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76.209.235\public\proj\FISH\AFSH\WAESTOCK\Lake%20Evaluations\Grand%20Rapids%20WAESTOCK%20lakes\Side%20WAESTOCK%20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76.209.235\public\proj\FISH\AFSH\WAESTOCK\Lake%20Evaluations\Grand%20Rapids%20WAESTOCK%20lakes\Sturgeon%20WAESTOCK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Mean Productivity (Alkalinity + TSI) Index for Minnesota Lake Classes</a:t>
            </a:r>
          </a:p>
        </c:rich>
      </c:tx>
      <c:layout>
        <c:manualLayout>
          <c:xMode val="edge"/>
          <c:yMode val="edge"/>
          <c:x val="0.110257684950398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04290671293206"/>
          <c:y val="0.18720153470399536"/>
          <c:w val="0.87659415454424139"/>
          <c:h val="0.6609196908112181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circle"/>
              <c:size val="11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2AA-405C-BCE1-833091AA5016}"/>
              </c:ext>
            </c:extLst>
          </c:dPt>
          <c:dPt>
            <c:idx val="6"/>
            <c:marker>
              <c:symbol val="circle"/>
              <c:size val="11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2AA-405C-BCE1-833091AA5016}"/>
              </c:ext>
            </c:extLst>
          </c:dPt>
          <c:dPt>
            <c:idx val="9"/>
            <c:marker>
              <c:symbol val="circle"/>
              <c:size val="11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2AA-405C-BCE1-833091AA5016}"/>
              </c:ext>
            </c:extLst>
          </c:dPt>
          <c:dPt>
            <c:idx val="19"/>
            <c:marker>
              <c:symbol val="circle"/>
              <c:size val="11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2AA-405C-BCE1-833091AA5016}"/>
              </c:ext>
            </c:extLst>
          </c:dPt>
          <c:dPt>
            <c:idx val="44"/>
            <c:marker>
              <c:symbol val="circle"/>
              <c:size val="11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AA-405C-BCE1-833091AA5016}"/>
              </c:ext>
            </c:extLst>
          </c:dPt>
          <c:dLbls>
            <c:dLbl>
              <c:idx val="6"/>
              <c:layout>
                <c:manualLayout>
                  <c:x val="2.0346645967559116E-2"/>
                  <c:y val="-8.14285668487870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7. Sturgeon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2AA-405C-BCE1-833091AA5016}"/>
                </c:ext>
              </c:extLst>
            </c:dLbl>
            <c:dLbl>
              <c:idx val="9"/>
              <c:layout>
                <c:manualLayout>
                  <c:x val="5.6518461020997543E-3"/>
                  <c:y val="5.3571425558412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10. W. Sturgeon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2AA-405C-BCE1-833091AA5016}"/>
                </c:ext>
              </c:extLst>
            </c:dLbl>
            <c:dLbl>
              <c:idx val="19"/>
              <c:layout>
                <c:manualLayout>
                  <c:x val="3.6171815053438347E-2"/>
                  <c:y val="-7.0714281737104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20. S. Sturgeon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2AA-405C-BCE1-833091AA5016}"/>
                </c:ext>
              </c:extLst>
            </c:dLbl>
            <c:dLbl>
              <c:idx val="21"/>
              <c:layout>
                <c:manualLayout>
                  <c:x val="-0.10875706214689265"/>
                  <c:y val="-0.117777777777777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22. </a:t>
                    </a:r>
                    <a:r>
                      <a:rPr lang="en-US" err="1"/>
                      <a:t>Pokegama</a:t>
                    </a:r>
                    <a:endParaRPr lang="en-US"/>
                  </a:p>
                  <a:p>
                    <a:pPr>
                      <a:defRPr/>
                    </a:pPr>
                    <a:r>
                      <a:rPr lang="en-US"/>
                      <a:t>Minnetonka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2AA-405C-BCE1-833091AA5016}"/>
                </c:ext>
              </c:extLst>
            </c:dLbl>
            <c:dLbl>
              <c:idx val="25"/>
              <c:layout>
                <c:manualLayout>
                  <c:x val="-7.7683560211753197E-2"/>
                  <c:y val="-0.217777690288713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26. Red</a:t>
                    </a:r>
                  </a:p>
                  <a:p>
                    <a:pPr>
                      <a:defRPr/>
                    </a:pPr>
                    <a:r>
                      <a:rPr lang="en-US"/>
                      <a:t>Winnibigoshish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05932203389827"/>
                      <c:h val="0.15316675415573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02AA-405C-BCE1-833091AA5016}"/>
                </c:ext>
              </c:extLst>
            </c:dLbl>
            <c:dLbl>
              <c:idx val="26"/>
              <c:layout>
                <c:manualLayout>
                  <c:x val="5.6497175141242834E-2"/>
                  <c:y val="-0.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27. Split hand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2AA-405C-BCE1-833091AA5016}"/>
                </c:ext>
              </c:extLst>
            </c:dLbl>
            <c:dLbl>
              <c:idx val="44"/>
              <c:layout>
                <c:manualLayout>
                  <c:x val="-7.3181302549045771E-2"/>
                  <c:y val="-0.1929364829396325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 Side</a:t>
                    </a:r>
                  </a:p>
                  <a:p>
                    <a:r>
                      <a:rPr lang="en-US"/>
                      <a:t>Lt. Sturgeon</a:t>
                    </a:r>
                  </a:p>
                  <a:p>
                    <a:r>
                      <a:rPr lang="en-US"/>
                      <a:t>Perch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2AA-405C-BCE1-833091AA5016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Sheet1!$B$2:$B$46</c:f>
              <c:numCache>
                <c:formatCode>General</c:formatCode>
                <c:ptCount val="4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5</c:v>
                </c:pt>
              </c:numCache>
            </c:numRef>
          </c:xVal>
          <c:yVal>
            <c:numRef>
              <c:f>Sheet1!$E$2:$E$46</c:f>
              <c:numCache>
                <c:formatCode>0.0</c:formatCode>
                <c:ptCount val="45"/>
                <c:pt idx="0">
                  <c:v>56.61</c:v>
                </c:pt>
                <c:pt idx="1">
                  <c:v>71.34</c:v>
                </c:pt>
                <c:pt idx="2">
                  <c:v>57.31</c:v>
                </c:pt>
                <c:pt idx="3">
                  <c:v>53.400000000000006</c:v>
                </c:pt>
                <c:pt idx="4">
                  <c:v>67.41</c:v>
                </c:pt>
                <c:pt idx="5">
                  <c:v>61.94</c:v>
                </c:pt>
                <c:pt idx="6">
                  <c:v>74.900000000000006</c:v>
                </c:pt>
                <c:pt idx="7">
                  <c:v>71.599999999999994</c:v>
                </c:pt>
                <c:pt idx="8">
                  <c:v>61.18</c:v>
                </c:pt>
                <c:pt idx="9">
                  <c:v>53.61</c:v>
                </c:pt>
                <c:pt idx="10">
                  <c:v>147.4</c:v>
                </c:pt>
                <c:pt idx="11">
                  <c:v>64.599999999999994</c:v>
                </c:pt>
                <c:pt idx="12">
                  <c:v>69.63</c:v>
                </c:pt>
                <c:pt idx="13">
                  <c:v>65.64</c:v>
                </c:pt>
                <c:pt idx="14">
                  <c:v>70.099999999999994</c:v>
                </c:pt>
                <c:pt idx="15">
                  <c:v>76.03</c:v>
                </c:pt>
                <c:pt idx="16">
                  <c:v>69.100000000000009</c:v>
                </c:pt>
                <c:pt idx="17">
                  <c:v>74.099999999999994</c:v>
                </c:pt>
                <c:pt idx="18">
                  <c:v>125.34</c:v>
                </c:pt>
                <c:pt idx="19">
                  <c:v>78.539999999999992</c:v>
                </c:pt>
                <c:pt idx="20">
                  <c:v>74.900000000000006</c:v>
                </c:pt>
                <c:pt idx="21">
                  <c:v>179</c:v>
                </c:pt>
                <c:pt idx="22">
                  <c:v>160.69999999999999</c:v>
                </c:pt>
                <c:pt idx="23">
                  <c:v>193.3</c:v>
                </c:pt>
                <c:pt idx="24">
                  <c:v>184</c:v>
                </c:pt>
                <c:pt idx="25">
                  <c:v>181.6</c:v>
                </c:pt>
                <c:pt idx="26">
                  <c:v>208.3</c:v>
                </c:pt>
                <c:pt idx="27">
                  <c:v>181.5</c:v>
                </c:pt>
                <c:pt idx="28">
                  <c:v>134</c:v>
                </c:pt>
                <c:pt idx="29">
                  <c:v>194.3</c:v>
                </c:pt>
                <c:pt idx="30">
                  <c:v>207.9</c:v>
                </c:pt>
                <c:pt idx="31">
                  <c:v>201.9</c:v>
                </c:pt>
                <c:pt idx="32">
                  <c:v>224.7</c:v>
                </c:pt>
                <c:pt idx="33">
                  <c:v>203.4</c:v>
                </c:pt>
                <c:pt idx="34">
                  <c:v>147.69999999999999</c:v>
                </c:pt>
                <c:pt idx="35">
                  <c:v>142.30000000000001</c:v>
                </c:pt>
                <c:pt idx="36">
                  <c:v>95.8</c:v>
                </c:pt>
                <c:pt idx="37">
                  <c:v>207.5</c:v>
                </c:pt>
                <c:pt idx="38">
                  <c:v>142.10000000000002</c:v>
                </c:pt>
                <c:pt idx="39">
                  <c:v>208.1</c:v>
                </c:pt>
                <c:pt idx="40">
                  <c:v>240.3</c:v>
                </c:pt>
                <c:pt idx="41">
                  <c:v>204.2</c:v>
                </c:pt>
                <c:pt idx="42">
                  <c:v>230.3</c:v>
                </c:pt>
                <c:pt idx="43">
                  <c:v>191.21</c:v>
                </c:pt>
                <c:pt idx="44">
                  <c:v>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02AA-405C-BCE1-833091AA5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995936"/>
        <c:axId val="199010792"/>
      </c:scatterChart>
      <c:valAx>
        <c:axId val="198995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Ecological</a:t>
                </a:r>
                <a:r>
                  <a:rPr lang="en-US" baseline="0"/>
                  <a:t> Lake Class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10792"/>
        <c:crosses val="autoZero"/>
        <c:crossBetween val="midCat"/>
      </c:valAx>
      <c:valAx>
        <c:axId val="1990107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Productivity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9593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Median Total Walleye Catch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Strain!$H$12</c:f>
              <c:strCache>
                <c:ptCount val="1"/>
                <c:pt idx="0">
                  <c:v>Pre 91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Strain!$I$11:$L$11</c:f>
              <c:strCache>
                <c:ptCount val="4"/>
                <c:pt idx="0">
                  <c:v>Side</c:v>
                </c:pt>
                <c:pt idx="1">
                  <c:v>Sturgeon</c:v>
                </c:pt>
                <c:pt idx="2">
                  <c:v>Lt. Sturgeon</c:v>
                </c:pt>
                <c:pt idx="3">
                  <c:v>S. Sturgeon</c:v>
                </c:pt>
              </c:strCache>
            </c:strRef>
          </c:cat>
          <c:val>
            <c:numRef>
              <c:f>Strain!$I$12:$L$12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1.7</c:v>
                </c:pt>
                <c:pt idx="2">
                  <c:v>0.7</c:v>
                </c:pt>
                <c:pt idx="3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FD-4545-AAD9-C6FF00C4BC4A}"/>
            </c:ext>
          </c:extLst>
        </c:ser>
        <c:ser>
          <c:idx val="1"/>
          <c:order val="1"/>
          <c:tx>
            <c:strRef>
              <c:f>Strain!$H$13</c:f>
              <c:strCache>
                <c:ptCount val="1"/>
                <c:pt idx="0">
                  <c:v>Post 91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Strain!$I$11:$L$11</c:f>
              <c:strCache>
                <c:ptCount val="4"/>
                <c:pt idx="0">
                  <c:v>Side</c:v>
                </c:pt>
                <c:pt idx="1">
                  <c:v>Sturgeon</c:v>
                </c:pt>
                <c:pt idx="2">
                  <c:v>Lt. Sturgeon</c:v>
                </c:pt>
                <c:pt idx="3">
                  <c:v>S. Sturgeon</c:v>
                </c:pt>
              </c:strCache>
            </c:strRef>
          </c:cat>
          <c:val>
            <c:numRef>
              <c:f>Strain!$I$13:$L$13</c:f>
              <c:numCache>
                <c:formatCode>General</c:formatCode>
                <c:ptCount val="4"/>
                <c:pt idx="0">
                  <c:v>2.1</c:v>
                </c:pt>
                <c:pt idx="1">
                  <c:v>1.3</c:v>
                </c:pt>
                <c:pt idx="2">
                  <c:v>1.2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FD-4545-AAD9-C6FF00C4B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247912"/>
        <c:axId val="292248304"/>
      </c:barChart>
      <c:catAx>
        <c:axId val="29224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248304"/>
        <c:crosses val="autoZero"/>
        <c:auto val="1"/>
        <c:lblAlgn val="ctr"/>
        <c:lblOffset val="100"/>
        <c:noMultiLvlLbl val="0"/>
      </c:catAx>
      <c:valAx>
        <c:axId val="292248304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247912"/>
        <c:crosses val="autoZero"/>
        <c:crossBetween val="between"/>
        <c:majorUnit val="1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315773959353755"/>
          <c:y val="3.0405637572966659E-2"/>
          <c:w val="0.66850903361248248"/>
          <c:h val="0.73628720557298788"/>
        </c:manualLayout>
      </c:layout>
      <c:lineChart>
        <c:grouping val="standard"/>
        <c:varyColors val="0"/>
        <c:ser>
          <c:idx val="0"/>
          <c:order val="0"/>
          <c:tx>
            <c:strRef>
              <c:f>hist!$M$38</c:f>
              <c:strCache>
                <c:ptCount val="1"/>
                <c:pt idx="0">
                  <c:v>Q1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hist!$L$39:$L$41</c:f>
              <c:strCache>
                <c:ptCount val="3"/>
                <c:pt idx="0">
                  <c:v>Lo YEP</c:v>
                </c:pt>
                <c:pt idx="1">
                  <c:v>Normal YEP</c:v>
                </c:pt>
                <c:pt idx="2">
                  <c:v>Hi YEP</c:v>
                </c:pt>
              </c:strCache>
            </c:strRef>
          </c:cat>
          <c:val>
            <c:numRef>
              <c:f>hist!$M$39:$M$41</c:f>
              <c:numCache>
                <c:formatCode>0.0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AD-42E2-8E0C-0C66DDC829A1}"/>
            </c:ext>
          </c:extLst>
        </c:ser>
        <c:ser>
          <c:idx val="1"/>
          <c:order val="1"/>
          <c:tx>
            <c:strRef>
              <c:f>hist!$N$38</c:f>
              <c:strCache>
                <c:ptCount val="1"/>
                <c:pt idx="0">
                  <c:v>Min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hist!$L$39:$L$41</c:f>
              <c:strCache>
                <c:ptCount val="3"/>
                <c:pt idx="0">
                  <c:v>Lo YEP</c:v>
                </c:pt>
                <c:pt idx="1">
                  <c:v>Normal YEP</c:v>
                </c:pt>
                <c:pt idx="2">
                  <c:v>Hi YEP</c:v>
                </c:pt>
              </c:strCache>
            </c:strRef>
          </c:cat>
          <c:val>
            <c:numRef>
              <c:f>hist!$N$39:$N$41</c:f>
              <c:numCache>
                <c:formatCode>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AD-42E2-8E0C-0C66DDC829A1}"/>
            </c:ext>
          </c:extLst>
        </c:ser>
        <c:ser>
          <c:idx val="2"/>
          <c:order val="2"/>
          <c:tx>
            <c:strRef>
              <c:f>hist!$O$38</c:f>
              <c:strCache>
                <c:ptCount val="1"/>
                <c:pt idx="0">
                  <c:v>Median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hist!$L$39:$L$41</c:f>
              <c:strCache>
                <c:ptCount val="3"/>
                <c:pt idx="0">
                  <c:v>Lo YEP</c:v>
                </c:pt>
                <c:pt idx="1">
                  <c:v>Normal YEP</c:v>
                </c:pt>
                <c:pt idx="2">
                  <c:v>Hi YEP</c:v>
                </c:pt>
              </c:strCache>
            </c:strRef>
          </c:cat>
          <c:val>
            <c:numRef>
              <c:f>hist!$O$39:$O$41</c:f>
              <c:numCache>
                <c:formatCode>0.0</c:formatCode>
                <c:ptCount val="3"/>
                <c:pt idx="0">
                  <c:v>0.6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AD-42E2-8E0C-0C66DDC829A1}"/>
            </c:ext>
          </c:extLst>
        </c:ser>
        <c:ser>
          <c:idx val="3"/>
          <c:order val="3"/>
          <c:tx>
            <c:strRef>
              <c:f>hist!$P$38</c:f>
              <c:strCache>
                <c:ptCount val="1"/>
                <c:pt idx="0">
                  <c:v>Max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hist!$L$39:$L$41</c:f>
              <c:strCache>
                <c:ptCount val="3"/>
                <c:pt idx="0">
                  <c:v>Lo YEP</c:v>
                </c:pt>
                <c:pt idx="1">
                  <c:v>Normal YEP</c:v>
                </c:pt>
                <c:pt idx="2">
                  <c:v>Hi YEP</c:v>
                </c:pt>
              </c:strCache>
            </c:strRef>
          </c:cat>
          <c:val>
            <c:numRef>
              <c:f>hist!$P$39:$P$41</c:f>
              <c:numCache>
                <c:formatCode>0.0</c:formatCode>
                <c:ptCount val="3"/>
                <c:pt idx="0">
                  <c:v>4.5</c:v>
                </c:pt>
                <c:pt idx="1">
                  <c:v>11.6</c:v>
                </c:pt>
                <c:pt idx="2">
                  <c:v>21.2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AD-42E2-8E0C-0C66DDC829A1}"/>
            </c:ext>
          </c:extLst>
        </c:ser>
        <c:ser>
          <c:idx val="4"/>
          <c:order val="4"/>
          <c:tx>
            <c:strRef>
              <c:f>hist!$Q$38</c:f>
              <c:strCache>
                <c:ptCount val="1"/>
                <c:pt idx="0">
                  <c:v>Q3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hist!$L$39:$L$41</c:f>
              <c:strCache>
                <c:ptCount val="3"/>
                <c:pt idx="0">
                  <c:v>Lo YEP</c:v>
                </c:pt>
                <c:pt idx="1">
                  <c:v>Normal YEP</c:v>
                </c:pt>
                <c:pt idx="2">
                  <c:v>Hi YEP</c:v>
                </c:pt>
              </c:strCache>
            </c:strRef>
          </c:cat>
          <c:val>
            <c:numRef>
              <c:f>hist!$Q$39:$Q$41</c:f>
              <c:numCache>
                <c:formatCode>0.0</c:formatCode>
                <c:ptCount val="3"/>
                <c:pt idx="0">
                  <c:v>1.3</c:v>
                </c:pt>
                <c:pt idx="1">
                  <c:v>3.2749999999999999</c:v>
                </c:pt>
                <c:pt idx="2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AD-42E2-8E0C-0C66DDC82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/>
          </c:spPr>
        </c:hiLowLines>
        <c:upDownBars>
          <c:gapWidth val="150"/>
          <c:upBars>
            <c:spPr>
              <a:solidFill>
                <a:schemeClr val="bg1"/>
              </a:solidFill>
              <a:ln w="25400"/>
            </c:spPr>
          </c:upBars>
          <c:downBars/>
        </c:upDownBars>
        <c:smooth val="0"/>
        <c:axId val="199110328"/>
        <c:axId val="144357640"/>
      </c:lineChart>
      <c:catAx>
        <c:axId val="199110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357640"/>
        <c:crosses val="autoZero"/>
        <c:auto val="1"/>
        <c:lblAlgn val="ctr"/>
        <c:lblOffset val="100"/>
        <c:noMultiLvlLbl val="0"/>
      </c:catAx>
      <c:valAx>
        <c:axId val="144357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Walleye Gill Net Catch</a:t>
                </a:r>
              </a:p>
            </c:rich>
          </c:tx>
          <c:layout>
            <c:manualLayout>
              <c:xMode val="edge"/>
              <c:yMode val="edge"/>
              <c:x val="1.9012554773373842E-2"/>
              <c:y val="3.3007126882467841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9110328"/>
        <c:crosses val="autoZero"/>
        <c:crossBetween val="between"/>
      </c:valAx>
      <c:spPr>
        <a:solidFill>
          <a:schemeClr val="bg1">
            <a:alpha val="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Selected Catch Rates for Sturgeon Lake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749187601549806"/>
          <c:y val="0.23467924343346441"/>
          <c:w val="0.76501624796900392"/>
          <c:h val="0.578356294613972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'Spp. Charts'!$C$4</c:f>
              <c:strCache>
                <c:ptCount val="1"/>
                <c:pt idx="0">
                  <c:v>WAE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'Spp. Charts'!$B$5:$B$16</c:f>
              <c:numCache>
                <c:formatCode>General</c:formatCode>
                <c:ptCount val="12"/>
                <c:pt idx="0">
                  <c:v>1979</c:v>
                </c:pt>
                <c:pt idx="1">
                  <c:v>1984</c:v>
                </c:pt>
                <c:pt idx="2">
                  <c:v>1990</c:v>
                </c:pt>
                <c:pt idx="3">
                  <c:v>1995</c:v>
                </c:pt>
                <c:pt idx="4">
                  <c:v>2002</c:v>
                </c:pt>
                <c:pt idx="5">
                  <c:v>2009</c:v>
                </c:pt>
                <c:pt idx="6">
                  <c:v>2016</c:v>
                </c:pt>
                <c:pt idx="7">
                  <c:v>2023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cat>
          <c:val>
            <c:numRef>
              <c:f>'Spp. Charts'!$C$5:$C$16</c:f>
              <c:numCache>
                <c:formatCode>0.0</c:formatCode>
                <c:ptCount val="12"/>
                <c:pt idx="0">
                  <c:v>2.2999999999999998</c:v>
                </c:pt>
                <c:pt idx="1">
                  <c:v>1.1000000000000001</c:v>
                </c:pt>
                <c:pt idx="2">
                  <c:v>1.5</c:v>
                </c:pt>
                <c:pt idx="3">
                  <c:v>1.5</c:v>
                </c:pt>
                <c:pt idx="4">
                  <c:v>0.7</c:v>
                </c:pt>
                <c:pt idx="5">
                  <c:v>1.3</c:v>
                </c:pt>
                <c:pt idx="6">
                  <c:v>1.1000000000000001</c:v>
                </c:pt>
                <c:pt idx="7">
                  <c:v>0.5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9-49FE-85E2-5765A81021F3}"/>
            </c:ext>
          </c:extLst>
        </c:ser>
        <c:ser>
          <c:idx val="2"/>
          <c:order val="1"/>
          <c:tx>
            <c:strRef>
              <c:f>'Spp. Charts'!$D$4</c:f>
              <c:strCache>
                <c:ptCount val="1"/>
                <c:pt idx="0">
                  <c:v>NOP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'Spp. Charts'!$B$5:$B$16</c:f>
              <c:numCache>
                <c:formatCode>General</c:formatCode>
                <c:ptCount val="12"/>
                <c:pt idx="0">
                  <c:v>1979</c:v>
                </c:pt>
                <c:pt idx="1">
                  <c:v>1984</c:v>
                </c:pt>
                <c:pt idx="2">
                  <c:v>1990</c:v>
                </c:pt>
                <c:pt idx="3">
                  <c:v>1995</c:v>
                </c:pt>
                <c:pt idx="4">
                  <c:v>2002</c:v>
                </c:pt>
                <c:pt idx="5">
                  <c:v>2009</c:v>
                </c:pt>
                <c:pt idx="6">
                  <c:v>2016</c:v>
                </c:pt>
                <c:pt idx="7">
                  <c:v>2023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cat>
          <c:val>
            <c:numRef>
              <c:f>'Spp. Charts'!$D$5:$D$16</c:f>
              <c:numCache>
                <c:formatCode>0.0</c:formatCode>
                <c:ptCount val="12"/>
                <c:pt idx="0">
                  <c:v>5.7</c:v>
                </c:pt>
                <c:pt idx="1">
                  <c:v>5.9</c:v>
                </c:pt>
                <c:pt idx="2">
                  <c:v>4.9000000000000004</c:v>
                </c:pt>
                <c:pt idx="3">
                  <c:v>4.7</c:v>
                </c:pt>
                <c:pt idx="4">
                  <c:v>4.2</c:v>
                </c:pt>
                <c:pt idx="5">
                  <c:v>4.3</c:v>
                </c:pt>
                <c:pt idx="6">
                  <c:v>4</c:v>
                </c:pt>
                <c:pt idx="7">
                  <c:v>5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49-49FE-85E2-5765A8102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630704"/>
        <c:axId val="349631096"/>
      </c:barChart>
      <c:lineChart>
        <c:grouping val="standard"/>
        <c:varyColors val="0"/>
        <c:ser>
          <c:idx val="3"/>
          <c:order val="2"/>
          <c:tx>
            <c:strRef>
              <c:f>'Spp. Charts'!$E$4</c:f>
              <c:strCache>
                <c:ptCount val="1"/>
                <c:pt idx="0">
                  <c:v>YEP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</c:spPr>
          </c:marker>
          <c:cat>
            <c:numRef>
              <c:f>'Spp. Charts'!$B$5:$B$16</c:f>
              <c:numCache>
                <c:formatCode>General</c:formatCode>
                <c:ptCount val="12"/>
                <c:pt idx="0">
                  <c:v>1979</c:v>
                </c:pt>
                <c:pt idx="1">
                  <c:v>1984</c:v>
                </c:pt>
                <c:pt idx="2">
                  <c:v>1990</c:v>
                </c:pt>
                <c:pt idx="3">
                  <c:v>1995</c:v>
                </c:pt>
                <c:pt idx="4">
                  <c:v>2002</c:v>
                </c:pt>
                <c:pt idx="5">
                  <c:v>2009</c:v>
                </c:pt>
                <c:pt idx="6">
                  <c:v>2016</c:v>
                </c:pt>
                <c:pt idx="7">
                  <c:v>2023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cat>
          <c:val>
            <c:numRef>
              <c:f>'Spp. Charts'!$E$5:$E$16</c:f>
              <c:numCache>
                <c:formatCode>0.0</c:formatCode>
                <c:ptCount val="12"/>
                <c:pt idx="0">
                  <c:v>4.3</c:v>
                </c:pt>
                <c:pt idx="1">
                  <c:v>5.0999999999999996</c:v>
                </c:pt>
                <c:pt idx="2">
                  <c:v>1.3</c:v>
                </c:pt>
                <c:pt idx="3">
                  <c:v>0.9</c:v>
                </c:pt>
                <c:pt idx="4">
                  <c:v>1.4</c:v>
                </c:pt>
                <c:pt idx="5">
                  <c:v>0.1</c:v>
                </c:pt>
                <c:pt idx="6">
                  <c:v>0.4</c:v>
                </c:pt>
                <c:pt idx="7">
                  <c:v>0.3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49-49FE-85E2-5765A8102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631880"/>
        <c:axId val="349631488"/>
      </c:lineChart>
      <c:catAx>
        <c:axId val="349630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4500000" vert="horz"/>
          <a:lstStyle/>
          <a:p>
            <a:pPr>
              <a:defRPr/>
            </a:pPr>
            <a:endParaRPr lang="en-US"/>
          </a:p>
        </c:txPr>
        <c:crossAx val="349631096"/>
        <c:crosses val="autoZero"/>
        <c:auto val="0"/>
        <c:lblAlgn val="ctr"/>
        <c:lblOffset val="100"/>
        <c:noMultiLvlLbl val="0"/>
      </c:catAx>
      <c:valAx>
        <c:axId val="349631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Pike and Walleye GN Catch/Net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349630704"/>
        <c:crosses val="autoZero"/>
        <c:crossBetween val="between"/>
      </c:valAx>
      <c:valAx>
        <c:axId val="34963148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Yellow Perch GN Catch/Net</a:t>
                </a:r>
              </a:p>
            </c:rich>
          </c:tx>
          <c:layout>
            <c:manualLayout>
              <c:xMode val="edge"/>
              <c:yMode val="edge"/>
              <c:x val="0.94687492188476441"/>
              <c:y val="0.29424330891430045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349631880"/>
        <c:crosses val="max"/>
        <c:crossBetween val="between"/>
      </c:valAx>
      <c:catAx>
        <c:axId val="349631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9631488"/>
        <c:crosses val="autoZero"/>
        <c:auto val="0"/>
        <c:lblAlgn val="ctr"/>
        <c:lblOffset val="100"/>
        <c:noMultiLvlLbl val="0"/>
      </c:catAx>
      <c:spPr>
        <a:solidFill>
          <a:schemeClr val="bg1"/>
        </a:solidFill>
      </c:spPr>
    </c:plotArea>
    <c:legend>
      <c:legendPos val="t"/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  <a:ln w="19050">
      <a:solidFill>
        <a:schemeClr val="tx1"/>
      </a:solidFill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Selected Catch Rates for Side Lake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749187601549806"/>
          <c:y val="0.23467924343346441"/>
          <c:w val="0.76501624796900392"/>
          <c:h val="0.578356294613972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'Spp. Charts'!$C$4</c:f>
              <c:strCache>
                <c:ptCount val="1"/>
                <c:pt idx="0">
                  <c:v>WAE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'Spp. Charts'!$B$5:$B$16</c:f>
              <c:numCache>
                <c:formatCode>General</c:formatCode>
                <c:ptCount val="12"/>
                <c:pt idx="0">
                  <c:v>1983</c:v>
                </c:pt>
                <c:pt idx="1">
                  <c:v>1989</c:v>
                </c:pt>
                <c:pt idx="2">
                  <c:v>1995</c:v>
                </c:pt>
                <c:pt idx="3">
                  <c:v>2002</c:v>
                </c:pt>
                <c:pt idx="4">
                  <c:v>2009</c:v>
                </c:pt>
                <c:pt idx="5">
                  <c:v>2016</c:v>
                </c:pt>
                <c:pt idx="6">
                  <c:v>2023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cat>
          <c:val>
            <c:numRef>
              <c:f>'Spp. Charts'!$C$5:$C$16</c:f>
              <c:numCache>
                <c:formatCode>0.0</c:formatCode>
                <c:ptCount val="12"/>
                <c:pt idx="0">
                  <c:v>2.2999999999999998</c:v>
                </c:pt>
                <c:pt idx="1">
                  <c:v>1.6</c:v>
                </c:pt>
                <c:pt idx="2">
                  <c:v>2.2000000000000002</c:v>
                </c:pt>
                <c:pt idx="3">
                  <c:v>2</c:v>
                </c:pt>
                <c:pt idx="4">
                  <c:v>2.6</c:v>
                </c:pt>
                <c:pt idx="5">
                  <c:v>0.9</c:v>
                </c:pt>
                <c:pt idx="6">
                  <c:v>0.6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4-4965-AB13-99FC0482AA77}"/>
            </c:ext>
          </c:extLst>
        </c:ser>
        <c:ser>
          <c:idx val="2"/>
          <c:order val="1"/>
          <c:tx>
            <c:strRef>
              <c:f>'Spp. Charts'!$D$4</c:f>
              <c:strCache>
                <c:ptCount val="1"/>
                <c:pt idx="0">
                  <c:v>NOP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'Spp. Charts'!$B$5:$B$16</c:f>
              <c:numCache>
                <c:formatCode>General</c:formatCode>
                <c:ptCount val="12"/>
                <c:pt idx="0">
                  <c:v>1983</c:v>
                </c:pt>
                <c:pt idx="1">
                  <c:v>1989</c:v>
                </c:pt>
                <c:pt idx="2">
                  <c:v>1995</c:v>
                </c:pt>
                <c:pt idx="3">
                  <c:v>2002</c:v>
                </c:pt>
                <c:pt idx="4">
                  <c:v>2009</c:v>
                </c:pt>
                <c:pt idx="5">
                  <c:v>2016</c:v>
                </c:pt>
                <c:pt idx="6">
                  <c:v>2023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cat>
          <c:val>
            <c:numRef>
              <c:f>'Spp. Charts'!$D$5:$D$16</c:f>
              <c:numCache>
                <c:formatCode>0.0</c:formatCode>
                <c:ptCount val="12"/>
                <c:pt idx="0">
                  <c:v>16.5</c:v>
                </c:pt>
                <c:pt idx="1">
                  <c:v>8</c:v>
                </c:pt>
                <c:pt idx="2">
                  <c:v>6.4</c:v>
                </c:pt>
                <c:pt idx="3">
                  <c:v>10.1</c:v>
                </c:pt>
                <c:pt idx="4">
                  <c:v>9.8000000000000007</c:v>
                </c:pt>
                <c:pt idx="5">
                  <c:v>6.7</c:v>
                </c:pt>
                <c:pt idx="6">
                  <c:v>4.9000000000000004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74-4965-AB13-99FC0482A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633592"/>
        <c:axId val="345633984"/>
      </c:barChart>
      <c:lineChart>
        <c:grouping val="standard"/>
        <c:varyColors val="0"/>
        <c:ser>
          <c:idx val="3"/>
          <c:order val="2"/>
          <c:tx>
            <c:strRef>
              <c:f>'Spp. Charts'!$E$4</c:f>
              <c:strCache>
                <c:ptCount val="1"/>
                <c:pt idx="0">
                  <c:v>YEP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</c:spPr>
          </c:marker>
          <c:cat>
            <c:numRef>
              <c:f>'Spp. Charts'!$B$5:$B$16</c:f>
              <c:numCache>
                <c:formatCode>General</c:formatCode>
                <c:ptCount val="12"/>
                <c:pt idx="0">
                  <c:v>1983</c:v>
                </c:pt>
                <c:pt idx="1">
                  <c:v>1989</c:v>
                </c:pt>
                <c:pt idx="2">
                  <c:v>1995</c:v>
                </c:pt>
                <c:pt idx="3">
                  <c:v>2002</c:v>
                </c:pt>
                <c:pt idx="4">
                  <c:v>2009</c:v>
                </c:pt>
                <c:pt idx="5">
                  <c:v>2016</c:v>
                </c:pt>
                <c:pt idx="6">
                  <c:v>2023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cat>
          <c:val>
            <c:numRef>
              <c:f>'Spp. Charts'!$E$5:$E$16</c:f>
              <c:numCache>
                <c:formatCode>0.0</c:formatCode>
                <c:ptCount val="12"/>
                <c:pt idx="0">
                  <c:v>3.3</c:v>
                </c:pt>
                <c:pt idx="1">
                  <c:v>0.6</c:v>
                </c:pt>
                <c:pt idx="2">
                  <c:v>7</c:v>
                </c:pt>
                <c:pt idx="3">
                  <c:v>0.44</c:v>
                </c:pt>
                <c:pt idx="4">
                  <c:v>2.6</c:v>
                </c:pt>
                <c:pt idx="5">
                  <c:v>0.1</c:v>
                </c:pt>
                <c:pt idx="6">
                  <c:v>0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74-4965-AB13-99FC0482A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634768"/>
        <c:axId val="345634376"/>
      </c:lineChart>
      <c:catAx>
        <c:axId val="345633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4500000" vert="horz"/>
          <a:lstStyle/>
          <a:p>
            <a:pPr>
              <a:defRPr/>
            </a:pPr>
            <a:endParaRPr lang="en-US"/>
          </a:p>
        </c:txPr>
        <c:crossAx val="345633984"/>
        <c:crosses val="autoZero"/>
        <c:auto val="0"/>
        <c:lblAlgn val="ctr"/>
        <c:lblOffset val="100"/>
        <c:noMultiLvlLbl val="0"/>
      </c:catAx>
      <c:valAx>
        <c:axId val="345633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Pike and Walleye GN Catch/Net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345633592"/>
        <c:crosses val="autoZero"/>
        <c:crossBetween val="between"/>
      </c:valAx>
      <c:valAx>
        <c:axId val="3456343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Yellow Perch GN Catch/Net</a:t>
                </a:r>
              </a:p>
            </c:rich>
          </c:tx>
          <c:layout>
            <c:manualLayout>
              <c:xMode val="edge"/>
              <c:yMode val="edge"/>
              <c:x val="0.94687492188476441"/>
              <c:y val="0.29424330891430045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345634768"/>
        <c:crosses val="max"/>
        <c:crossBetween val="between"/>
      </c:valAx>
      <c:catAx>
        <c:axId val="34563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5634376"/>
        <c:crosses val="autoZero"/>
        <c:auto val="0"/>
        <c:lblAlgn val="ctr"/>
        <c:lblOffset val="100"/>
        <c:noMultiLvlLbl val="0"/>
      </c:catAx>
      <c:spPr>
        <a:solidFill>
          <a:schemeClr val="bg1"/>
        </a:solidFill>
      </c:spPr>
    </c:plotArea>
    <c:legend>
      <c:legendPos val="t"/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  <a:ln w="19050">
      <a:solidFill>
        <a:schemeClr val="tx1"/>
      </a:solidFill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Sturgeon Lake Walleye Year Class Catch Rate (Age 1-6)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323186972318116"/>
          <c:y val="0.16651424431321085"/>
          <c:w val="0.8840059863206754"/>
          <c:h val="0.63201126175017663"/>
        </c:manualLayout>
      </c:layout>
      <c:scatterChart>
        <c:scatterStyle val="lineMarker"/>
        <c:varyColors val="0"/>
        <c:ser>
          <c:idx val="1"/>
          <c:order val="0"/>
          <c:tx>
            <c:v>Fry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Summary'!$N$5:$N$76</c:f>
              <c:numCache>
                <c:formatCode>0.0</c:formatCode>
                <c:ptCount val="72"/>
                <c:pt idx="0">
                  <c:v>6.6666666666666666E-2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1.4666666666666666</c:v>
                </c:pt>
                <c:pt idx="5">
                  <c:v>0</c:v>
                </c:pt>
                <c:pt idx="6">
                  <c:v>6.6666666666666666E-2</c:v>
                </c:pt>
                <c:pt idx="7">
                  <c:v>#N/A</c:v>
                </c:pt>
                <c:pt idx="8">
                  <c:v>#N/A</c:v>
                </c:pt>
                <c:pt idx="9">
                  <c:v>0.26666666666666666</c:v>
                </c:pt>
                <c:pt idx="10">
                  <c:v>0</c:v>
                </c:pt>
                <c:pt idx="11">
                  <c:v>6.6666666666666666E-2</c:v>
                </c:pt>
                <c:pt idx="12">
                  <c:v>0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0.13333333333333333</c:v>
                </c:pt>
                <c:pt idx="38">
                  <c:v>6.6666666666666666E-2</c:v>
                </c:pt>
                <c:pt idx="39">
                  <c:v>6.6666666666666666E-2</c:v>
                </c:pt>
                <c:pt idx="40">
                  <c:v>6.6666666666666666E-2</c:v>
                </c:pt>
                <c:pt idx="41">
                  <c:v>6.6666666666666666E-2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E5-41AA-AEDC-C23F03353918}"/>
            </c:ext>
          </c:extLst>
        </c:ser>
        <c:ser>
          <c:idx val="4"/>
          <c:order val="1"/>
          <c:tx>
            <c:v>Fingerling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chemeClr val="bg1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Summary'!$O$5:$O$76</c:f>
              <c:numCache>
                <c:formatCode>0.0</c:formatCode>
                <c:ptCount val="7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0.4</c:v>
                </c:pt>
                <c:pt idx="16">
                  <c:v>#N/A</c:v>
                </c:pt>
                <c:pt idx="17">
                  <c:v>0.33333333333333331</c:v>
                </c:pt>
                <c:pt idx="18">
                  <c:v>0</c:v>
                </c:pt>
                <c:pt idx="19">
                  <c:v>#N/A</c:v>
                </c:pt>
                <c:pt idx="20">
                  <c:v>0.4</c:v>
                </c:pt>
                <c:pt idx="21">
                  <c:v>#N/A</c:v>
                </c:pt>
                <c:pt idx="22">
                  <c:v>0.8</c:v>
                </c:pt>
                <c:pt idx="23">
                  <c:v>#N/A</c:v>
                </c:pt>
                <c:pt idx="24">
                  <c:v>0</c:v>
                </c:pt>
                <c:pt idx="25">
                  <c:v>#N/A</c:v>
                </c:pt>
                <c:pt idx="26">
                  <c:v>0.26666666666666666</c:v>
                </c:pt>
                <c:pt idx="27">
                  <c:v>#N/A</c:v>
                </c:pt>
                <c:pt idx="28">
                  <c:v>#N/A</c:v>
                </c:pt>
                <c:pt idx="29">
                  <c:v>0</c:v>
                </c:pt>
                <c:pt idx="30">
                  <c:v>6.6666666666666666E-2</c:v>
                </c:pt>
                <c:pt idx="31">
                  <c:v>#N/A</c:v>
                </c:pt>
                <c:pt idx="32">
                  <c:v>0.13333333333333333</c:v>
                </c:pt>
                <c:pt idx="33">
                  <c:v>0.26666666666666666</c:v>
                </c:pt>
                <c:pt idx="34">
                  <c:v>0.4</c:v>
                </c:pt>
                <c:pt idx="35">
                  <c:v>0</c:v>
                </c:pt>
                <c:pt idx="36">
                  <c:v>0.33333333333333331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6.6666666666666666E-2</c:v>
                </c:pt>
                <c:pt idx="43">
                  <c:v>#N/A</c:v>
                </c:pt>
                <c:pt idx="44">
                  <c:v>6.6666666666666666E-2</c:v>
                </c:pt>
                <c:pt idx="45">
                  <c:v>#N/A</c:v>
                </c:pt>
                <c:pt idx="46">
                  <c:v>0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E5-41AA-AEDC-C23F03353918}"/>
            </c:ext>
          </c:extLst>
        </c:ser>
        <c:ser>
          <c:idx val="5"/>
          <c:order val="2"/>
          <c:tx>
            <c:v>Other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Summary'!$P$5:$P$76</c:f>
              <c:numCache>
                <c:formatCode>0.0</c:formatCode>
                <c:ptCount val="7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0.13333333333333333</c:v>
                </c:pt>
                <c:pt idx="8">
                  <c:v>6.6666666666666666E-2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6.6666666666666666E-2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0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DE5-41AA-AEDC-C23F03353918}"/>
            </c:ext>
          </c:extLst>
        </c:ser>
        <c:ser>
          <c:idx val="0"/>
          <c:order val="3"/>
          <c:tx>
            <c:v>Non-stocked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Summary'!$Q$5:$Q$76</c:f>
              <c:numCache>
                <c:formatCode>0.0</c:formatCode>
                <c:ptCount val="72"/>
                <c:pt idx="0">
                  <c:v>#N/A</c:v>
                </c:pt>
                <c:pt idx="1">
                  <c:v>0</c:v>
                </c:pt>
                <c:pt idx="2">
                  <c:v>6.6666666666666666E-2</c:v>
                </c:pt>
                <c:pt idx="3">
                  <c:v>0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0.13333333333333333</c:v>
                </c:pt>
                <c:pt idx="14">
                  <c:v>0</c:v>
                </c:pt>
                <c:pt idx="15">
                  <c:v>#N/A</c:v>
                </c:pt>
                <c:pt idx="16">
                  <c:v>0.26666666666666666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0</c:v>
                </c:pt>
                <c:pt idx="22">
                  <c:v>#N/A</c:v>
                </c:pt>
                <c:pt idx="23">
                  <c:v>0</c:v>
                </c:pt>
                <c:pt idx="24">
                  <c:v>#N/A</c:v>
                </c:pt>
                <c:pt idx="25">
                  <c:v>0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0.26666666666666666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0.13333333333333333</c:v>
                </c:pt>
                <c:pt idx="44">
                  <c:v>#N/A</c:v>
                </c:pt>
                <c:pt idx="45">
                  <c:v>6.6666666666666666E-2</c:v>
                </c:pt>
                <c:pt idx="46">
                  <c:v>#N/A</c:v>
                </c:pt>
                <c:pt idx="47">
                  <c:v>0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DE5-41AA-AEDC-C23F03353918}"/>
            </c:ext>
          </c:extLst>
        </c:ser>
        <c:ser>
          <c:idx val="2"/>
          <c:order val="4"/>
          <c:tx>
            <c:v>1st Quartile</c:v>
          </c:tx>
          <c:spPr>
            <a:ln w="15875">
              <a:solidFill>
                <a:schemeClr val="bg1">
                  <a:lumMod val="75000"/>
                </a:schemeClr>
              </a:solidFill>
              <a:prstDash val="dash"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Summary'!$AI$5:$AI$74</c:f>
              <c:numCache>
                <c:formatCode>0.0</c:formatCode>
                <c:ptCount val="70"/>
                <c:pt idx="0" formatCode="0.0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DE5-41AA-AEDC-C23F03353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267032"/>
        <c:axId val="350267424"/>
      </c:scatterChart>
      <c:valAx>
        <c:axId val="350267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Class</a:t>
                </a:r>
              </a:p>
            </c:rich>
          </c:tx>
          <c:layout>
            <c:manualLayout>
              <c:xMode val="edge"/>
              <c:yMode val="edge"/>
              <c:x val="0.46388879322493476"/>
              <c:y val="0.9199156566103644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350267424"/>
        <c:crosses val="autoZero"/>
        <c:crossBetween val="midCat"/>
        <c:majorUnit val="1"/>
      </c:valAx>
      <c:valAx>
        <c:axId val="350267424"/>
        <c:scaling>
          <c:orientation val="minMax"/>
          <c:max val="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GN CPUE </a:t>
                </a:r>
              </a:p>
            </c:rich>
          </c:tx>
          <c:layout>
            <c:manualLayout>
              <c:xMode val="edge"/>
              <c:yMode val="edge"/>
              <c:x val="1.710141061053096E-2"/>
              <c:y val="0.29383464459326503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350267032"/>
        <c:crosses val="autoZero"/>
        <c:crossBetween val="midCat"/>
      </c:valAx>
      <c:spPr>
        <a:solidFill>
          <a:schemeClr val="bg1"/>
        </a:solidFill>
      </c:spPr>
    </c:plotArea>
    <c:legend>
      <c:legendPos val="t"/>
      <c:layout>
        <c:manualLayout>
          <c:xMode val="edge"/>
          <c:yMode val="edge"/>
          <c:x val="5.1866815539186636E-2"/>
          <c:y val="9.5601851851851855E-2"/>
          <c:w val="0.89999994120358606"/>
          <c:h val="6.3619495479731697E-2"/>
        </c:manualLayout>
      </c:layout>
      <c:overlay val="0"/>
    </c:legend>
    <c:plotVisOnly val="0"/>
    <c:dispBlanksAs val="gap"/>
    <c:showDLblsOverMax val="0"/>
  </c:chart>
  <c:spPr>
    <a:solidFill>
      <a:schemeClr val="bg1">
        <a:lumMod val="85000"/>
      </a:schemeClr>
    </a:solidFill>
    <a:ln w="15875">
      <a:solidFill>
        <a:schemeClr val="tx1"/>
      </a:solidFill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Side Lake Year Class Catch Rate (Age 1-6)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5305675311580412E-2"/>
          <c:y val="0.16651418572678744"/>
          <c:w val="0.8998795951634101"/>
          <c:h val="0.63201126175017663"/>
        </c:manualLayout>
      </c:layout>
      <c:scatterChart>
        <c:scatterStyle val="lineMarker"/>
        <c:varyColors val="0"/>
        <c:ser>
          <c:idx val="1"/>
          <c:order val="0"/>
          <c:tx>
            <c:v>Fry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  <c:pt idx="41">
                  <c:v>2022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Summary'!$N$5:$N$76</c:f>
              <c:numCache>
                <c:formatCode>0.0</c:formatCode>
                <c:ptCount val="7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0</c:v>
                </c:pt>
                <c:pt idx="6">
                  <c:v>0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FE4-42EB-AC94-E58BE24310CC}"/>
            </c:ext>
          </c:extLst>
        </c:ser>
        <c:ser>
          <c:idx val="4"/>
          <c:order val="1"/>
          <c:tx>
            <c:v>Fingerling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chemeClr val="bg1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  <c:pt idx="41">
                  <c:v>2022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Summary'!$O$5:$O$76</c:f>
              <c:numCache>
                <c:formatCode>0.0</c:formatCode>
                <c:ptCount val="72"/>
                <c:pt idx="0">
                  <c:v>#N/A</c:v>
                </c:pt>
                <c:pt idx="1">
                  <c:v>#N/A</c:v>
                </c:pt>
                <c:pt idx="2">
                  <c:v>0.65804826306019615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0.5</c:v>
                </c:pt>
                <c:pt idx="10">
                  <c:v>#N/A</c:v>
                </c:pt>
                <c:pt idx="11">
                  <c:v>0.67911877394636022</c:v>
                </c:pt>
                <c:pt idx="12">
                  <c:v>#N/A</c:v>
                </c:pt>
                <c:pt idx="13">
                  <c:v>0.21781874039938556</c:v>
                </c:pt>
                <c:pt idx="14">
                  <c:v>0.29246589469342049</c:v>
                </c:pt>
                <c:pt idx="15">
                  <c:v>#N/A</c:v>
                </c:pt>
                <c:pt idx="16">
                  <c:v>0.68844499930642256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0.73116473673355131</c:v>
                </c:pt>
                <c:pt idx="21">
                  <c:v>#N/A</c:v>
                </c:pt>
                <c:pt idx="22">
                  <c:v>#N/A</c:v>
                </c:pt>
                <c:pt idx="23">
                  <c:v>0.22637292464878675</c:v>
                </c:pt>
                <c:pt idx="24">
                  <c:v>0.34060805709971864</c:v>
                </c:pt>
                <c:pt idx="25">
                  <c:v>#N/A</c:v>
                </c:pt>
                <c:pt idx="26">
                  <c:v>0.87739768408026153</c:v>
                </c:pt>
                <c:pt idx="27">
                  <c:v>0.1111111111111111</c:v>
                </c:pt>
                <c:pt idx="28">
                  <c:v>0.13768899986128452</c:v>
                </c:pt>
                <c:pt idx="29">
                  <c:v>0.4527458492975735</c:v>
                </c:pt>
                <c:pt idx="30">
                  <c:v>0.34060805709971864</c:v>
                </c:pt>
                <c:pt idx="31">
                  <c:v>0.21781874039938556</c:v>
                </c:pt>
                <c:pt idx="32">
                  <c:v>0</c:v>
                </c:pt>
                <c:pt idx="33">
                  <c:v>0.1111111111111111</c:v>
                </c:pt>
                <c:pt idx="34">
                  <c:v>0.13768899986128452</c:v>
                </c:pt>
                <c:pt idx="35">
                  <c:v>0.22637292464878675</c:v>
                </c:pt>
                <c:pt idx="36">
                  <c:v>#N/A</c:v>
                </c:pt>
                <c:pt idx="37">
                  <c:v>#N/A</c:v>
                </c:pt>
                <c:pt idx="38">
                  <c:v>0.14623294734671025</c:v>
                </c:pt>
                <c:pt idx="39">
                  <c:v>#N/A</c:v>
                </c:pt>
                <c:pt idx="40">
                  <c:v>0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FE4-42EB-AC94-E58BE24310CC}"/>
            </c:ext>
          </c:extLst>
        </c:ser>
        <c:ser>
          <c:idx val="5"/>
          <c:order val="2"/>
          <c:tx>
            <c:v>Other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  <c:pt idx="41">
                  <c:v>2022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Summary'!$P$5:$P$76</c:f>
              <c:numCache>
                <c:formatCode>0.0</c:formatCode>
                <c:ptCount val="72"/>
                <c:pt idx="0">
                  <c:v>#N/A</c:v>
                </c:pt>
                <c:pt idx="1">
                  <c:v>0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0.98018433179723508</c:v>
                </c:pt>
                <c:pt idx="8">
                  <c:v>0</c:v>
                </c:pt>
                <c:pt idx="9">
                  <c:v>#N/A</c:v>
                </c:pt>
                <c:pt idx="10">
                  <c:v>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FE4-42EB-AC94-E58BE24310CC}"/>
            </c:ext>
          </c:extLst>
        </c:ser>
        <c:ser>
          <c:idx val="0"/>
          <c:order val="3"/>
          <c:tx>
            <c:v>Non-stocked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  <c:pt idx="41">
                  <c:v>2022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Summary'!$Q$5:$Q$76</c:f>
              <c:numCache>
                <c:formatCode>0.0</c:formatCode>
                <c:ptCount val="72"/>
                <c:pt idx="0">
                  <c:v>0</c:v>
                </c:pt>
                <c:pt idx="1">
                  <c:v>#N/A</c:v>
                </c:pt>
                <c:pt idx="2">
                  <c:v>#N/A</c:v>
                </c:pt>
                <c:pt idx="3">
                  <c:v>0</c:v>
                </c:pt>
                <c:pt idx="4">
                  <c:v>1.6522679983354143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0.34060805709971864</c:v>
                </c:pt>
                <c:pt idx="13">
                  <c:v>#N/A</c:v>
                </c:pt>
                <c:pt idx="14">
                  <c:v>#N/A</c:v>
                </c:pt>
                <c:pt idx="15">
                  <c:v>0</c:v>
                </c:pt>
                <c:pt idx="16">
                  <c:v>#N/A</c:v>
                </c:pt>
                <c:pt idx="17">
                  <c:v>0.22637292464878675</c:v>
                </c:pt>
                <c:pt idx="18">
                  <c:v>0.34060805709971864</c:v>
                </c:pt>
                <c:pt idx="19">
                  <c:v>0</c:v>
                </c:pt>
                <c:pt idx="20">
                  <c:v>#N/A</c:v>
                </c:pt>
                <c:pt idx="21">
                  <c:v>0.1111111111111111</c:v>
                </c:pt>
                <c:pt idx="22">
                  <c:v>0</c:v>
                </c:pt>
                <c:pt idx="23">
                  <c:v>#N/A</c:v>
                </c:pt>
                <c:pt idx="24">
                  <c:v>#N/A</c:v>
                </c:pt>
                <c:pt idx="25">
                  <c:v>0.65345622119815672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0.34060805709971864</c:v>
                </c:pt>
                <c:pt idx="37">
                  <c:v>0</c:v>
                </c:pt>
                <c:pt idx="38">
                  <c:v>#N/A</c:v>
                </c:pt>
                <c:pt idx="39">
                  <c:v>0</c:v>
                </c:pt>
                <c:pt idx="40">
                  <c:v>#N/A</c:v>
                </c:pt>
                <c:pt idx="41">
                  <c:v>0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FE4-42EB-AC94-E58BE24310CC}"/>
            </c:ext>
          </c:extLst>
        </c:ser>
        <c:ser>
          <c:idx val="2"/>
          <c:order val="4"/>
          <c:tx>
            <c:v>1st Quartile</c:v>
          </c:tx>
          <c:spPr>
            <a:ln w="12700">
              <a:solidFill>
                <a:schemeClr val="bg1">
                  <a:lumMod val="65000"/>
                </a:schemeClr>
              </a:solidFill>
              <a:prstDash val="solid"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  <c:pt idx="41">
                  <c:v>2022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Summary'!$AI$5:$AI$74</c:f>
              <c:numCache>
                <c:formatCode>0.0</c:formatCode>
                <c:ptCount val="70"/>
                <c:pt idx="0" formatCode="0.0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FE4-42EB-AC94-E58BE2431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496200"/>
        <c:axId val="347496592"/>
      </c:scatterChart>
      <c:valAx>
        <c:axId val="347496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Class</a:t>
                </a:r>
              </a:p>
            </c:rich>
          </c:tx>
          <c:layout>
            <c:manualLayout>
              <c:xMode val="edge"/>
              <c:yMode val="edge"/>
              <c:x val="0.46388879322493476"/>
              <c:y val="0.9199156566103644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347496592"/>
        <c:crosses val="autoZero"/>
        <c:crossBetween val="midCat"/>
        <c:majorUnit val="1"/>
      </c:valAx>
      <c:valAx>
        <c:axId val="347496592"/>
        <c:scaling>
          <c:orientation val="minMax"/>
          <c:max val="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GN CPUE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347496200"/>
        <c:crosses val="autoZero"/>
        <c:crossBetween val="midCat"/>
      </c:valAx>
      <c:spPr>
        <a:solidFill>
          <a:schemeClr val="bg1"/>
        </a:solidFill>
      </c:spPr>
    </c:plotArea>
    <c:legend>
      <c:legendPos val="t"/>
      <c:layout>
        <c:manualLayout>
          <c:xMode val="edge"/>
          <c:yMode val="edge"/>
          <c:x val="5.1866815539186636E-2"/>
          <c:y val="9.5601851851851855E-2"/>
          <c:w val="0.89999994120358606"/>
          <c:h val="6.3619495479731697E-2"/>
        </c:manualLayout>
      </c:layout>
      <c:overlay val="0"/>
    </c:legend>
    <c:plotVisOnly val="0"/>
    <c:dispBlanksAs val="gap"/>
    <c:showDLblsOverMax val="0"/>
  </c:chart>
  <c:spPr>
    <a:solidFill>
      <a:schemeClr val="bg1">
        <a:lumMod val="85000"/>
      </a:schemeClr>
    </a:solidFill>
    <a:ln w="19050">
      <a:solidFill>
        <a:schemeClr val="tx1"/>
      </a:solidFill>
    </a:ln>
  </c:spPr>
  <c:txPr>
    <a:bodyPr/>
    <a:lstStyle/>
    <a:p>
      <a:pPr>
        <a:defRPr sz="1200">
          <a:latin typeface="+mn-lt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32956118391899"/>
          <c:y val="0.17028743748365174"/>
          <c:w val="0.78208701502127465"/>
          <c:h val="0.63675087489063864"/>
        </c:manualLayout>
      </c:layout>
      <c:scatterChart>
        <c:scatterStyle val="lineMarker"/>
        <c:varyColors val="0"/>
        <c:ser>
          <c:idx val="5"/>
          <c:order val="0"/>
          <c:spPr>
            <a:ln w="28575">
              <a:noFill/>
            </a:ln>
          </c:spPr>
          <c:marker>
            <c:symbol val="diamond"/>
            <c:size val="9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ysClr val="windowText" lastClr="000000"/>
                </a:solidFill>
              </a:ln>
            </c:spPr>
          </c:marker>
          <c:trendline>
            <c:trendlineType val="poly"/>
            <c:order val="2"/>
            <c:dispRSqr val="0"/>
            <c:dispEq val="0"/>
          </c:trendline>
          <c:xVal>
            <c:numRef>
              <c:f>'Output 2-5'!$I$6:$I$17</c:f>
              <c:numCache>
                <c:formatCode>0.00</c:formatCode>
                <c:ptCount val="12"/>
                <c:pt idx="0">
                  <c:v>#N/A</c:v>
                </c:pt>
                <c:pt idx="1">
                  <c:v>0.50937031484257866</c:v>
                </c:pt>
                <c:pt idx="2">
                  <c:v>0.31259370314842577</c:v>
                </c:pt>
                <c:pt idx="3">
                  <c:v>0.51499250374812588</c:v>
                </c:pt>
                <c:pt idx="4">
                  <c:v>0.71739130434782605</c:v>
                </c:pt>
                <c:pt idx="5">
                  <c:v>0.64842578710644683</c:v>
                </c:pt>
                <c:pt idx="6">
                  <c:v>#N/A</c:v>
                </c:pt>
                <c:pt idx="7">
                  <c:v>0.28785607196401797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xVal>
          <c:yVal>
            <c:numRef>
              <c:f>'Output 2-5'!$M$6:$M$17</c:f>
              <c:numCache>
                <c:formatCode>0.0</c:formatCode>
                <c:ptCount val="12"/>
                <c:pt idx="0">
                  <c:v>#N/A</c:v>
                </c:pt>
                <c:pt idx="1">
                  <c:v>#N/A</c:v>
                </c:pt>
                <c:pt idx="2">
                  <c:v>0.8</c:v>
                </c:pt>
                <c:pt idx="3">
                  <c:v>1.2666666666666666</c:v>
                </c:pt>
                <c:pt idx="4">
                  <c:v>0.33333333333333331</c:v>
                </c:pt>
                <c:pt idx="5">
                  <c:v>1.0666666666666667</c:v>
                </c:pt>
                <c:pt idx="6">
                  <c:v>#N/A</c:v>
                </c:pt>
                <c:pt idx="7">
                  <c:v>0.26666666666666666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8C-4590-BC9C-3BB2F78D69E5}"/>
            </c:ext>
          </c:extLst>
        </c:ser>
        <c:ser>
          <c:idx val="0"/>
          <c:order val="1"/>
          <c:tx>
            <c:strRef>
              <c:f>'Output 2-5'!$P$4</c:f>
              <c:strCache>
                <c:ptCount val="1"/>
                <c:pt idx="0">
                  <c:v>Non-stocked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'Output 2-5'!$T$6:$T$17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xVal>
          <c:yVal>
            <c:numRef>
              <c:f>'Output 2-5'!$P$6:$P$17</c:f>
              <c:numCache>
                <c:formatCode>0.0</c:formatCode>
                <c:ptCount val="1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08C-4590-BC9C-3BB2F78D6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216040"/>
        <c:axId val="392216432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2"/>
                <c:tx>
                  <c:v>Fry</c:v>
                </c:tx>
                <c:spPr>
                  <a:ln w="28575">
                    <a:noFill/>
                  </a:ln>
                </c:spPr>
                <c:marker>
                  <c:symbol val="circle"/>
                  <c:size val="9"/>
                  <c:spPr>
                    <a:solidFill>
                      <a:sysClr val="window" lastClr="FFFFFF">
                        <a:lumMod val="75000"/>
                      </a:sysClr>
                    </a:solidFill>
                    <a:ln>
                      <a:solidFill>
                        <a:sysClr val="windowText" lastClr="000000"/>
                      </a:solidFill>
                    </a:ln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'Output 2-5'!$T$6:$T$17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'Output 2-5'!$N$6:$N$17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1.5333333333333334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0.33333333333333331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208C-4590-BC9C-3BB2F78D69E5}"/>
                  </c:ext>
                </c:extLst>
              </c15:ser>
            </c15:filteredScatterSeries>
            <c15:filteredScatterSeries>
              <c15:ser>
                <c:idx val="1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'Output 2-5'!$O$4</c15:sqref>
                        </c15:formulaRef>
                      </c:ext>
                    </c:extLst>
                    <c:strCache>
                      <c:ptCount val="1"/>
                      <c:pt idx="0">
                        <c:v>Other</c:v>
                      </c:pt>
                    </c:strCache>
                  </c:strRef>
                </c:tx>
                <c:spPr>
                  <a:ln w="28575">
                    <a:noFill/>
                  </a:ln>
                </c:spPr>
                <c:marker>
                  <c:symbol val="square"/>
                  <c:size val="9"/>
                  <c:spPr>
                    <a:solidFill>
                      <a:sysClr val="windowText" lastClr="000000"/>
                    </a:solidFill>
                    <a:ln>
                      <a:solidFill>
                        <a:sysClr val="windowText" lastClr="000000"/>
                      </a:solidFill>
                    </a:ln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'Output 2-5'!$T$6:$T$17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'Output 2-5'!$O$6:$O$17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#N/A</c:v>
                      </c:pt>
                      <c:pt idx="1">
                        <c:v>0.46666666666666667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08C-4590-BC9C-3BB2F78D69E5}"/>
                  </c:ext>
                </c:extLst>
              </c15:ser>
            </c15:filteredScatterSeries>
          </c:ext>
        </c:extLst>
      </c:scatterChart>
      <c:valAx>
        <c:axId val="392216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Pounds stocked per littoral acre (annual average)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392216432"/>
        <c:crosses val="autoZero"/>
        <c:crossBetween val="midCat"/>
      </c:valAx>
      <c:valAx>
        <c:axId val="392216432"/>
        <c:scaling>
          <c:orientation val="minMax"/>
          <c:max val="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Walleye Catch (Ages 2-5)</a:t>
                </a:r>
              </a:p>
            </c:rich>
          </c:tx>
          <c:layout>
            <c:manualLayout>
              <c:xMode val="edge"/>
              <c:yMode val="edge"/>
              <c:x val="2.5225013437304284E-2"/>
              <c:y val="0.24891097282194569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392216040"/>
        <c:crosses val="autoZero"/>
        <c:crossBetween val="midCat"/>
      </c:valAx>
      <c:spPr>
        <a:solidFill>
          <a:sysClr val="window" lastClr="FFFFFF"/>
        </a:solidFill>
      </c:spPr>
    </c:plotArea>
    <c:plotVisOnly val="0"/>
    <c:dispBlanksAs val="gap"/>
    <c:showDLblsOverMax val="0"/>
  </c:chart>
  <c:spPr>
    <a:solidFill>
      <a:sysClr val="window" lastClr="FFFFFF">
        <a:lumMod val="95000"/>
      </a:sysClr>
    </a:solidFill>
    <a:ln w="19050"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Side Lake Year Class Catch Rate (Age 1-6)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5305675311580412E-2"/>
          <c:y val="0.16651418572678744"/>
          <c:w val="0.8998795951634101"/>
          <c:h val="0.63201126175017663"/>
        </c:manualLayout>
      </c:layout>
      <c:scatterChart>
        <c:scatterStyle val="lineMarker"/>
        <c:varyColors val="0"/>
        <c:ser>
          <c:idx val="1"/>
          <c:order val="0"/>
          <c:tx>
            <c:v>Fry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  <c:pt idx="41">
                  <c:v>2022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Summary'!$N$5:$N$76</c:f>
              <c:numCache>
                <c:formatCode>0.0</c:formatCode>
                <c:ptCount val="7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0</c:v>
                </c:pt>
                <c:pt idx="6">
                  <c:v>0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FE4-42EB-AC94-E58BE24310CC}"/>
            </c:ext>
          </c:extLst>
        </c:ser>
        <c:ser>
          <c:idx val="4"/>
          <c:order val="1"/>
          <c:tx>
            <c:v>Fingerling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chemeClr val="bg1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  <c:pt idx="41">
                  <c:v>2022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Summary'!$O$5:$O$76</c:f>
              <c:numCache>
                <c:formatCode>0.0</c:formatCode>
                <c:ptCount val="72"/>
                <c:pt idx="0">
                  <c:v>#N/A</c:v>
                </c:pt>
                <c:pt idx="1">
                  <c:v>#N/A</c:v>
                </c:pt>
                <c:pt idx="2">
                  <c:v>0.65804826306019615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0.5</c:v>
                </c:pt>
                <c:pt idx="10">
                  <c:v>#N/A</c:v>
                </c:pt>
                <c:pt idx="11">
                  <c:v>0.67911877394636022</c:v>
                </c:pt>
                <c:pt idx="12">
                  <c:v>#N/A</c:v>
                </c:pt>
                <c:pt idx="13">
                  <c:v>0.21781874039938556</c:v>
                </c:pt>
                <c:pt idx="14">
                  <c:v>0.29246589469342049</c:v>
                </c:pt>
                <c:pt idx="15">
                  <c:v>#N/A</c:v>
                </c:pt>
                <c:pt idx="16">
                  <c:v>0.68844499930642256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0.73116473673355131</c:v>
                </c:pt>
                <c:pt idx="21">
                  <c:v>#N/A</c:v>
                </c:pt>
                <c:pt idx="22">
                  <c:v>#N/A</c:v>
                </c:pt>
                <c:pt idx="23">
                  <c:v>0.22637292464878675</c:v>
                </c:pt>
                <c:pt idx="24">
                  <c:v>0.34060805709971864</c:v>
                </c:pt>
                <c:pt idx="25">
                  <c:v>#N/A</c:v>
                </c:pt>
                <c:pt idx="26">
                  <c:v>0.87739768408026153</c:v>
                </c:pt>
                <c:pt idx="27">
                  <c:v>0.1111111111111111</c:v>
                </c:pt>
                <c:pt idx="28">
                  <c:v>0.13768899986128452</c:v>
                </c:pt>
                <c:pt idx="29">
                  <c:v>0.4527458492975735</c:v>
                </c:pt>
                <c:pt idx="30">
                  <c:v>0.34060805709971864</c:v>
                </c:pt>
                <c:pt idx="31">
                  <c:v>0.21781874039938556</c:v>
                </c:pt>
                <c:pt idx="32">
                  <c:v>0</c:v>
                </c:pt>
                <c:pt idx="33">
                  <c:v>0.1111111111111111</c:v>
                </c:pt>
                <c:pt idx="34">
                  <c:v>0.13768899986128452</c:v>
                </c:pt>
                <c:pt idx="35">
                  <c:v>0.22637292464878675</c:v>
                </c:pt>
                <c:pt idx="36">
                  <c:v>#N/A</c:v>
                </c:pt>
                <c:pt idx="37">
                  <c:v>#N/A</c:v>
                </c:pt>
                <c:pt idx="38">
                  <c:v>0.14623294734671025</c:v>
                </c:pt>
                <c:pt idx="39">
                  <c:v>#N/A</c:v>
                </c:pt>
                <c:pt idx="40">
                  <c:v>0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FE4-42EB-AC94-E58BE24310CC}"/>
            </c:ext>
          </c:extLst>
        </c:ser>
        <c:ser>
          <c:idx val="5"/>
          <c:order val="2"/>
          <c:tx>
            <c:v>Other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  <c:pt idx="41">
                  <c:v>2022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Summary'!$P$5:$P$76</c:f>
              <c:numCache>
                <c:formatCode>0.0</c:formatCode>
                <c:ptCount val="72"/>
                <c:pt idx="0">
                  <c:v>#N/A</c:v>
                </c:pt>
                <c:pt idx="1">
                  <c:v>0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0.98018433179723508</c:v>
                </c:pt>
                <c:pt idx="8">
                  <c:v>0</c:v>
                </c:pt>
                <c:pt idx="9">
                  <c:v>#N/A</c:v>
                </c:pt>
                <c:pt idx="10">
                  <c:v>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FE4-42EB-AC94-E58BE24310CC}"/>
            </c:ext>
          </c:extLst>
        </c:ser>
        <c:ser>
          <c:idx val="0"/>
          <c:order val="3"/>
          <c:tx>
            <c:v>Non-stocked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  <c:pt idx="41">
                  <c:v>2022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Summary'!$Q$5:$Q$76</c:f>
              <c:numCache>
                <c:formatCode>0.0</c:formatCode>
                <c:ptCount val="72"/>
                <c:pt idx="0">
                  <c:v>0</c:v>
                </c:pt>
                <c:pt idx="1">
                  <c:v>#N/A</c:v>
                </c:pt>
                <c:pt idx="2">
                  <c:v>#N/A</c:v>
                </c:pt>
                <c:pt idx="3">
                  <c:v>0</c:v>
                </c:pt>
                <c:pt idx="4">
                  <c:v>1.6522679983354143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0.34060805709971864</c:v>
                </c:pt>
                <c:pt idx="13">
                  <c:v>#N/A</c:v>
                </c:pt>
                <c:pt idx="14">
                  <c:v>#N/A</c:v>
                </c:pt>
                <c:pt idx="15">
                  <c:v>0</c:v>
                </c:pt>
                <c:pt idx="16">
                  <c:v>#N/A</c:v>
                </c:pt>
                <c:pt idx="17">
                  <c:v>0.22637292464878675</c:v>
                </c:pt>
                <c:pt idx="18">
                  <c:v>0.34060805709971864</c:v>
                </c:pt>
                <c:pt idx="19">
                  <c:v>0</c:v>
                </c:pt>
                <c:pt idx="20">
                  <c:v>#N/A</c:v>
                </c:pt>
                <c:pt idx="21">
                  <c:v>0.1111111111111111</c:v>
                </c:pt>
                <c:pt idx="22">
                  <c:v>0</c:v>
                </c:pt>
                <c:pt idx="23">
                  <c:v>#N/A</c:v>
                </c:pt>
                <c:pt idx="24">
                  <c:v>#N/A</c:v>
                </c:pt>
                <c:pt idx="25">
                  <c:v>0.65345622119815672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0.34060805709971864</c:v>
                </c:pt>
                <c:pt idx="37">
                  <c:v>0</c:v>
                </c:pt>
                <c:pt idx="38">
                  <c:v>#N/A</c:v>
                </c:pt>
                <c:pt idx="39">
                  <c:v>0</c:v>
                </c:pt>
                <c:pt idx="40">
                  <c:v>#N/A</c:v>
                </c:pt>
                <c:pt idx="41">
                  <c:v>0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FE4-42EB-AC94-E58BE24310CC}"/>
            </c:ext>
          </c:extLst>
        </c:ser>
        <c:ser>
          <c:idx val="2"/>
          <c:order val="4"/>
          <c:tx>
            <c:v>1st Quartile</c:v>
          </c:tx>
          <c:spPr>
            <a:ln w="12700">
              <a:solidFill>
                <a:schemeClr val="bg1">
                  <a:lumMod val="65000"/>
                </a:schemeClr>
              </a:solidFill>
              <a:prstDash val="solid"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  <c:pt idx="41">
                  <c:v>2022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Summary'!$AI$5:$AI$74</c:f>
              <c:numCache>
                <c:formatCode>0.0</c:formatCode>
                <c:ptCount val="70"/>
                <c:pt idx="0" formatCode="0.0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FE4-42EB-AC94-E58BE24310CC}"/>
            </c:ext>
          </c:extLst>
        </c:ser>
        <c:ser>
          <c:idx val="3"/>
          <c:order val="5"/>
          <c:tx>
            <c:v>3rd quartile</c:v>
          </c:tx>
          <c:spPr>
            <a:ln w="19050" cap="rnd" cmpd="sng">
              <a:solidFill>
                <a:schemeClr val="bg1">
                  <a:lumMod val="6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  <c:pt idx="40">
                  <c:v>2021</c:v>
                </c:pt>
                <c:pt idx="41">
                  <c:v>2022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Summary'!$AJ$5:$AJ$74</c:f>
              <c:numCache>
                <c:formatCode>0.0</c:formatCode>
                <c:ptCount val="70"/>
                <c:pt idx="0" formatCode="0.00">
                  <c:v>0.34060805709971864</c:v>
                </c:pt>
                <c:pt idx="1">
                  <c:v>0.34060805709971864</c:v>
                </c:pt>
                <c:pt idx="2">
                  <c:v>0.34060805709971864</c:v>
                </c:pt>
                <c:pt idx="3">
                  <c:v>0.34060805709971864</c:v>
                </c:pt>
                <c:pt idx="4">
                  <c:v>0.34060805709971864</c:v>
                </c:pt>
                <c:pt idx="5">
                  <c:v>0.34060805709971864</c:v>
                </c:pt>
                <c:pt idx="6">
                  <c:v>0.34060805709971864</c:v>
                </c:pt>
                <c:pt idx="7">
                  <c:v>0.34060805709971864</c:v>
                </c:pt>
                <c:pt idx="8">
                  <c:v>0.34060805709971864</c:v>
                </c:pt>
                <c:pt idx="9">
                  <c:v>0.34060805709971864</c:v>
                </c:pt>
                <c:pt idx="10">
                  <c:v>0.34060805709971864</c:v>
                </c:pt>
                <c:pt idx="11">
                  <c:v>0.34060805709971864</c:v>
                </c:pt>
                <c:pt idx="12">
                  <c:v>0.34060805709971864</c:v>
                </c:pt>
                <c:pt idx="13">
                  <c:v>0.34060805709971864</c:v>
                </c:pt>
                <c:pt idx="14">
                  <c:v>0.34060805709971864</c:v>
                </c:pt>
                <c:pt idx="15">
                  <c:v>0.34060805709971864</c:v>
                </c:pt>
                <c:pt idx="16">
                  <c:v>0.34060805709971864</c:v>
                </c:pt>
                <c:pt idx="17">
                  <c:v>0.34060805709971864</c:v>
                </c:pt>
                <c:pt idx="18">
                  <c:v>0.34060805709971864</c:v>
                </c:pt>
                <c:pt idx="19">
                  <c:v>0.34060805709971864</c:v>
                </c:pt>
                <c:pt idx="20">
                  <c:v>0.34060805709971864</c:v>
                </c:pt>
                <c:pt idx="21">
                  <c:v>0.34060805709971864</c:v>
                </c:pt>
                <c:pt idx="22">
                  <c:v>0.34060805709971864</c:v>
                </c:pt>
                <c:pt idx="23">
                  <c:v>0.34060805709971864</c:v>
                </c:pt>
                <c:pt idx="24">
                  <c:v>0.34060805709971864</c:v>
                </c:pt>
                <c:pt idx="25">
                  <c:v>0.34060805709971864</c:v>
                </c:pt>
                <c:pt idx="26">
                  <c:v>0.34060805709971864</c:v>
                </c:pt>
                <c:pt idx="27">
                  <c:v>0.34060805709971864</c:v>
                </c:pt>
                <c:pt idx="28">
                  <c:v>0.34060805709971864</c:v>
                </c:pt>
                <c:pt idx="29">
                  <c:v>0.34060805709971864</c:v>
                </c:pt>
                <c:pt idx="30">
                  <c:v>0.34060805709971864</c:v>
                </c:pt>
                <c:pt idx="31">
                  <c:v>0.34060805709971864</c:v>
                </c:pt>
                <c:pt idx="32">
                  <c:v>0.34060805709971864</c:v>
                </c:pt>
                <c:pt idx="33">
                  <c:v>0.34060805709971864</c:v>
                </c:pt>
                <c:pt idx="34">
                  <c:v>0.34060805709971864</c:v>
                </c:pt>
                <c:pt idx="35">
                  <c:v>0.34060805709971864</c:v>
                </c:pt>
                <c:pt idx="36">
                  <c:v>0.34060805709971864</c:v>
                </c:pt>
                <c:pt idx="37">
                  <c:v>0.34060805709971864</c:v>
                </c:pt>
                <c:pt idx="38">
                  <c:v>0.34060805709971864</c:v>
                </c:pt>
                <c:pt idx="39">
                  <c:v>0.34060805709971864</c:v>
                </c:pt>
                <c:pt idx="40">
                  <c:v>0.34060805709971864</c:v>
                </c:pt>
                <c:pt idx="41">
                  <c:v>0.34060805709971864</c:v>
                </c:pt>
                <c:pt idx="42">
                  <c:v>0.34060805709971864</c:v>
                </c:pt>
                <c:pt idx="43">
                  <c:v>0.34060805709971864</c:v>
                </c:pt>
                <c:pt idx="44">
                  <c:v>0.34060805709971864</c:v>
                </c:pt>
                <c:pt idx="45">
                  <c:v>0.34060805709971864</c:v>
                </c:pt>
                <c:pt idx="46">
                  <c:v>0.34060805709971864</c:v>
                </c:pt>
                <c:pt idx="47">
                  <c:v>0.34060805709971864</c:v>
                </c:pt>
                <c:pt idx="48">
                  <c:v>0.34060805709971864</c:v>
                </c:pt>
                <c:pt idx="49">
                  <c:v>0.34060805709971864</c:v>
                </c:pt>
                <c:pt idx="50">
                  <c:v>0.34060805709971864</c:v>
                </c:pt>
                <c:pt idx="51">
                  <c:v>0.34060805709971864</c:v>
                </c:pt>
                <c:pt idx="52">
                  <c:v>0.34060805709971864</c:v>
                </c:pt>
                <c:pt idx="53">
                  <c:v>0.34060805709971864</c:v>
                </c:pt>
                <c:pt idx="54">
                  <c:v>0.34060805709971864</c:v>
                </c:pt>
                <c:pt idx="55">
                  <c:v>0.34060805709971864</c:v>
                </c:pt>
                <c:pt idx="56">
                  <c:v>0.34060805709971864</c:v>
                </c:pt>
                <c:pt idx="57">
                  <c:v>0.34060805709971864</c:v>
                </c:pt>
                <c:pt idx="58">
                  <c:v>0.34060805709971864</c:v>
                </c:pt>
                <c:pt idx="59">
                  <c:v>0.34060805709971864</c:v>
                </c:pt>
                <c:pt idx="60">
                  <c:v>0.34060805709971864</c:v>
                </c:pt>
                <c:pt idx="61">
                  <c:v>0.34060805709971864</c:v>
                </c:pt>
                <c:pt idx="62">
                  <c:v>0.34060805709971864</c:v>
                </c:pt>
                <c:pt idx="63">
                  <c:v>0.34060805709971864</c:v>
                </c:pt>
                <c:pt idx="64">
                  <c:v>0.34060805709971864</c:v>
                </c:pt>
                <c:pt idx="65">
                  <c:v>0.34060805709971864</c:v>
                </c:pt>
                <c:pt idx="66">
                  <c:v>0.34060805709971864</c:v>
                </c:pt>
                <c:pt idx="67">
                  <c:v>0.34060805709971864</c:v>
                </c:pt>
                <c:pt idx="68">
                  <c:v>0.34060805709971864</c:v>
                </c:pt>
                <c:pt idx="69">
                  <c:v>0.34060805709971864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FE4-42EB-AC94-E58BE2431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496200"/>
        <c:axId val="347496592"/>
      </c:scatterChart>
      <c:valAx>
        <c:axId val="347496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Class</a:t>
                </a:r>
              </a:p>
            </c:rich>
          </c:tx>
          <c:layout>
            <c:manualLayout>
              <c:xMode val="edge"/>
              <c:yMode val="edge"/>
              <c:x val="0.46388879322493476"/>
              <c:y val="0.9199156566103644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347496592"/>
        <c:crosses val="autoZero"/>
        <c:crossBetween val="midCat"/>
        <c:majorUnit val="1"/>
      </c:valAx>
      <c:valAx>
        <c:axId val="34749659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GN Catch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347496200"/>
        <c:crosses val="autoZero"/>
        <c:crossBetween val="midCat"/>
      </c:valAx>
      <c:spPr>
        <a:solidFill>
          <a:schemeClr val="bg1"/>
        </a:solidFill>
      </c:spPr>
    </c:plotArea>
    <c:legend>
      <c:legendPos val="t"/>
      <c:layout>
        <c:manualLayout>
          <c:xMode val="edge"/>
          <c:yMode val="edge"/>
          <c:x val="5.1866815539186636E-2"/>
          <c:y val="9.5601851851851855E-2"/>
          <c:w val="0.89999994120358606"/>
          <c:h val="6.3619495479731697E-2"/>
        </c:manualLayout>
      </c:layout>
      <c:overlay val="0"/>
    </c:legend>
    <c:plotVisOnly val="0"/>
    <c:dispBlanksAs val="gap"/>
    <c:showDLblsOverMax val="0"/>
  </c:chart>
  <c:spPr>
    <a:solidFill>
      <a:schemeClr val="bg1">
        <a:lumMod val="85000"/>
      </a:schemeClr>
    </a:solidFill>
    <a:ln w="19050">
      <a:solidFill>
        <a:schemeClr val="tx1"/>
      </a:solidFill>
    </a:ln>
  </c:spPr>
  <c:txPr>
    <a:bodyPr/>
    <a:lstStyle/>
    <a:p>
      <a:pPr>
        <a:defRPr sz="1200">
          <a:latin typeface="+mn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Sturgeon Lake Walleye Year Class Catch Rate (Age 1-6)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323186972318116"/>
          <c:y val="0.16651424431321085"/>
          <c:w val="0.8840059863206754"/>
          <c:h val="0.63201126175017663"/>
        </c:manualLayout>
      </c:layout>
      <c:scatterChart>
        <c:scatterStyle val="lineMarker"/>
        <c:varyColors val="0"/>
        <c:ser>
          <c:idx val="1"/>
          <c:order val="0"/>
          <c:tx>
            <c:v>Fry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Summary'!$N$5:$N$76</c:f>
              <c:numCache>
                <c:formatCode>0.0</c:formatCode>
                <c:ptCount val="72"/>
                <c:pt idx="0">
                  <c:v>6.6666666666666666E-2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1.4666666666666666</c:v>
                </c:pt>
                <c:pt idx="5">
                  <c:v>0</c:v>
                </c:pt>
                <c:pt idx="6">
                  <c:v>6.6666666666666666E-2</c:v>
                </c:pt>
                <c:pt idx="7">
                  <c:v>#N/A</c:v>
                </c:pt>
                <c:pt idx="8">
                  <c:v>#N/A</c:v>
                </c:pt>
                <c:pt idx="9">
                  <c:v>0.26666666666666666</c:v>
                </c:pt>
                <c:pt idx="10">
                  <c:v>0</c:v>
                </c:pt>
                <c:pt idx="11">
                  <c:v>6.6666666666666666E-2</c:v>
                </c:pt>
                <c:pt idx="12">
                  <c:v>0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0.13333333333333333</c:v>
                </c:pt>
                <c:pt idx="38">
                  <c:v>6.6666666666666666E-2</c:v>
                </c:pt>
                <c:pt idx="39">
                  <c:v>6.6666666666666666E-2</c:v>
                </c:pt>
                <c:pt idx="40">
                  <c:v>6.6666666666666666E-2</c:v>
                </c:pt>
                <c:pt idx="41">
                  <c:v>6.6666666666666666E-2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E5-41AA-AEDC-C23F03353918}"/>
            </c:ext>
          </c:extLst>
        </c:ser>
        <c:ser>
          <c:idx val="4"/>
          <c:order val="1"/>
          <c:tx>
            <c:v>Fingerling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chemeClr val="bg1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Summary'!$O$5:$O$76</c:f>
              <c:numCache>
                <c:formatCode>0.0</c:formatCode>
                <c:ptCount val="7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0.4</c:v>
                </c:pt>
                <c:pt idx="16">
                  <c:v>#N/A</c:v>
                </c:pt>
                <c:pt idx="17">
                  <c:v>0.33333333333333331</c:v>
                </c:pt>
                <c:pt idx="18">
                  <c:v>0</c:v>
                </c:pt>
                <c:pt idx="19">
                  <c:v>#N/A</c:v>
                </c:pt>
                <c:pt idx="20">
                  <c:v>0.4</c:v>
                </c:pt>
                <c:pt idx="21">
                  <c:v>#N/A</c:v>
                </c:pt>
                <c:pt idx="22">
                  <c:v>0.8</c:v>
                </c:pt>
                <c:pt idx="23">
                  <c:v>#N/A</c:v>
                </c:pt>
                <c:pt idx="24">
                  <c:v>0</c:v>
                </c:pt>
                <c:pt idx="25">
                  <c:v>#N/A</c:v>
                </c:pt>
                <c:pt idx="26">
                  <c:v>0.26666666666666666</c:v>
                </c:pt>
                <c:pt idx="27">
                  <c:v>#N/A</c:v>
                </c:pt>
                <c:pt idx="28">
                  <c:v>#N/A</c:v>
                </c:pt>
                <c:pt idx="29">
                  <c:v>0</c:v>
                </c:pt>
                <c:pt idx="30">
                  <c:v>6.6666666666666666E-2</c:v>
                </c:pt>
                <c:pt idx="31">
                  <c:v>#N/A</c:v>
                </c:pt>
                <c:pt idx="32">
                  <c:v>0.13333333333333333</c:v>
                </c:pt>
                <c:pt idx="33">
                  <c:v>0.26666666666666666</c:v>
                </c:pt>
                <c:pt idx="34">
                  <c:v>0.4</c:v>
                </c:pt>
                <c:pt idx="35">
                  <c:v>0</c:v>
                </c:pt>
                <c:pt idx="36">
                  <c:v>0.33333333333333331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6.6666666666666666E-2</c:v>
                </c:pt>
                <c:pt idx="43">
                  <c:v>#N/A</c:v>
                </c:pt>
                <c:pt idx="44">
                  <c:v>6.6666666666666666E-2</c:v>
                </c:pt>
                <c:pt idx="45">
                  <c:v>#N/A</c:v>
                </c:pt>
                <c:pt idx="46">
                  <c:v>0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E5-41AA-AEDC-C23F03353918}"/>
            </c:ext>
          </c:extLst>
        </c:ser>
        <c:ser>
          <c:idx val="5"/>
          <c:order val="2"/>
          <c:tx>
            <c:v>Other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  <a:ln w="12700">
                <a:solidFill>
                  <a:sysClr val="windowText" lastClr="000000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Summary'!$P$5:$P$76</c:f>
              <c:numCache>
                <c:formatCode>0.0</c:formatCode>
                <c:ptCount val="7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0.13333333333333333</c:v>
                </c:pt>
                <c:pt idx="8">
                  <c:v>6.6666666666666666E-2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6.6666666666666666E-2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0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DE5-41AA-AEDC-C23F03353918}"/>
            </c:ext>
          </c:extLst>
        </c:ser>
        <c:ser>
          <c:idx val="0"/>
          <c:order val="3"/>
          <c:tx>
            <c:v>Non-stocked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Summary'!$Q$5:$Q$76</c:f>
              <c:numCache>
                <c:formatCode>0.0</c:formatCode>
                <c:ptCount val="72"/>
                <c:pt idx="0">
                  <c:v>#N/A</c:v>
                </c:pt>
                <c:pt idx="1">
                  <c:v>0</c:v>
                </c:pt>
                <c:pt idx="2">
                  <c:v>6.6666666666666666E-2</c:v>
                </c:pt>
                <c:pt idx="3">
                  <c:v>0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0.13333333333333333</c:v>
                </c:pt>
                <c:pt idx="14">
                  <c:v>0</c:v>
                </c:pt>
                <c:pt idx="15">
                  <c:v>#N/A</c:v>
                </c:pt>
                <c:pt idx="16">
                  <c:v>0.26666666666666666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0</c:v>
                </c:pt>
                <c:pt idx="22">
                  <c:v>#N/A</c:v>
                </c:pt>
                <c:pt idx="23">
                  <c:v>0</c:v>
                </c:pt>
                <c:pt idx="24">
                  <c:v>#N/A</c:v>
                </c:pt>
                <c:pt idx="25">
                  <c:v>0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0.26666666666666666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0.13333333333333333</c:v>
                </c:pt>
                <c:pt idx="44">
                  <c:v>#N/A</c:v>
                </c:pt>
                <c:pt idx="45">
                  <c:v>6.6666666666666666E-2</c:v>
                </c:pt>
                <c:pt idx="46">
                  <c:v>#N/A</c:v>
                </c:pt>
                <c:pt idx="47">
                  <c:v>0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DE5-41AA-AEDC-C23F03353918}"/>
            </c:ext>
          </c:extLst>
        </c:ser>
        <c:ser>
          <c:idx val="2"/>
          <c:order val="4"/>
          <c:tx>
            <c:v>1st Quartile</c:v>
          </c:tx>
          <c:spPr>
            <a:ln w="15875">
              <a:solidFill>
                <a:schemeClr val="bg1">
                  <a:lumMod val="75000"/>
                </a:schemeClr>
              </a:solidFill>
              <a:prstDash val="dash"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Summary'!$AI$5:$AI$74</c:f>
              <c:numCache>
                <c:formatCode>0.0</c:formatCode>
                <c:ptCount val="70"/>
                <c:pt idx="0" formatCode="0.0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DE5-41AA-AEDC-C23F03353918}"/>
            </c:ext>
          </c:extLst>
        </c:ser>
        <c:ser>
          <c:idx val="3"/>
          <c:order val="5"/>
          <c:tx>
            <c:v>3rd quartile</c:v>
          </c:tx>
          <c:spPr>
            <a:ln w="15875" cap="rnd" cmpd="sng"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'YC Summary'!$K$5:$K$76</c:f>
              <c:numCache>
                <c:formatCode>0</c:formatCode>
                <c:ptCount val="72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xVal>
          <c:yVal>
            <c:numRef>
              <c:f>'YC Summary'!$AJ$5:$AJ$74</c:f>
              <c:numCache>
                <c:formatCode>0.0</c:formatCode>
                <c:ptCount val="70"/>
                <c:pt idx="0" formatCode="0.00">
                  <c:v>0.16666666666666666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0.16666666666666666</c:v>
                </c:pt>
                <c:pt idx="4">
                  <c:v>0.16666666666666666</c:v>
                </c:pt>
                <c:pt idx="5">
                  <c:v>0.16666666666666666</c:v>
                </c:pt>
                <c:pt idx="6">
                  <c:v>0.16666666666666666</c:v>
                </c:pt>
                <c:pt idx="7">
                  <c:v>0.16666666666666666</c:v>
                </c:pt>
                <c:pt idx="8">
                  <c:v>0.16666666666666666</c:v>
                </c:pt>
                <c:pt idx="9">
                  <c:v>0.16666666666666666</c:v>
                </c:pt>
                <c:pt idx="10">
                  <c:v>0.16666666666666666</c:v>
                </c:pt>
                <c:pt idx="11">
                  <c:v>0.16666666666666666</c:v>
                </c:pt>
                <c:pt idx="12">
                  <c:v>0.16666666666666666</c:v>
                </c:pt>
                <c:pt idx="13">
                  <c:v>0.16666666666666666</c:v>
                </c:pt>
                <c:pt idx="14">
                  <c:v>0.16666666666666666</c:v>
                </c:pt>
                <c:pt idx="15">
                  <c:v>0.16666666666666666</c:v>
                </c:pt>
                <c:pt idx="16">
                  <c:v>0.16666666666666666</c:v>
                </c:pt>
                <c:pt idx="17">
                  <c:v>0.16666666666666666</c:v>
                </c:pt>
                <c:pt idx="18">
                  <c:v>0.16666666666666666</c:v>
                </c:pt>
                <c:pt idx="19">
                  <c:v>0.16666666666666666</c:v>
                </c:pt>
                <c:pt idx="20">
                  <c:v>0.16666666666666666</c:v>
                </c:pt>
                <c:pt idx="21">
                  <c:v>0.16666666666666666</c:v>
                </c:pt>
                <c:pt idx="22">
                  <c:v>0.16666666666666666</c:v>
                </c:pt>
                <c:pt idx="23">
                  <c:v>0.16666666666666666</c:v>
                </c:pt>
                <c:pt idx="24">
                  <c:v>0.16666666666666666</c:v>
                </c:pt>
                <c:pt idx="25">
                  <c:v>0.16666666666666666</c:v>
                </c:pt>
                <c:pt idx="26">
                  <c:v>0.16666666666666666</c:v>
                </c:pt>
                <c:pt idx="27">
                  <c:v>0.16666666666666666</c:v>
                </c:pt>
                <c:pt idx="28">
                  <c:v>0.16666666666666666</c:v>
                </c:pt>
                <c:pt idx="29">
                  <c:v>0.16666666666666666</c:v>
                </c:pt>
                <c:pt idx="30">
                  <c:v>0.16666666666666666</c:v>
                </c:pt>
                <c:pt idx="31">
                  <c:v>0.16666666666666666</c:v>
                </c:pt>
                <c:pt idx="32">
                  <c:v>0.16666666666666666</c:v>
                </c:pt>
                <c:pt idx="33">
                  <c:v>0.16666666666666666</c:v>
                </c:pt>
                <c:pt idx="34">
                  <c:v>0.16666666666666666</c:v>
                </c:pt>
                <c:pt idx="35">
                  <c:v>0.16666666666666666</c:v>
                </c:pt>
                <c:pt idx="36">
                  <c:v>0.16666666666666666</c:v>
                </c:pt>
                <c:pt idx="37">
                  <c:v>0.16666666666666666</c:v>
                </c:pt>
                <c:pt idx="38">
                  <c:v>0.16666666666666666</c:v>
                </c:pt>
                <c:pt idx="39">
                  <c:v>0.16666666666666666</c:v>
                </c:pt>
                <c:pt idx="40">
                  <c:v>0.16666666666666666</c:v>
                </c:pt>
                <c:pt idx="41">
                  <c:v>0.16666666666666666</c:v>
                </c:pt>
                <c:pt idx="42">
                  <c:v>0.16666666666666666</c:v>
                </c:pt>
                <c:pt idx="43">
                  <c:v>0.16666666666666666</c:v>
                </c:pt>
                <c:pt idx="44">
                  <c:v>0.16666666666666666</c:v>
                </c:pt>
                <c:pt idx="45">
                  <c:v>0.16666666666666666</c:v>
                </c:pt>
                <c:pt idx="46">
                  <c:v>0.16666666666666666</c:v>
                </c:pt>
                <c:pt idx="47">
                  <c:v>0.16666666666666666</c:v>
                </c:pt>
                <c:pt idx="48">
                  <c:v>0.16666666666666666</c:v>
                </c:pt>
                <c:pt idx="49">
                  <c:v>0.16666666666666666</c:v>
                </c:pt>
                <c:pt idx="50">
                  <c:v>0.16666666666666666</c:v>
                </c:pt>
                <c:pt idx="51">
                  <c:v>0.16666666666666666</c:v>
                </c:pt>
                <c:pt idx="52">
                  <c:v>0.16666666666666666</c:v>
                </c:pt>
                <c:pt idx="53">
                  <c:v>0.16666666666666666</c:v>
                </c:pt>
                <c:pt idx="54">
                  <c:v>0.16666666666666666</c:v>
                </c:pt>
                <c:pt idx="55">
                  <c:v>0.16666666666666666</c:v>
                </c:pt>
                <c:pt idx="56">
                  <c:v>0.16666666666666666</c:v>
                </c:pt>
                <c:pt idx="57">
                  <c:v>0.16666666666666666</c:v>
                </c:pt>
                <c:pt idx="58">
                  <c:v>0.16666666666666666</c:v>
                </c:pt>
                <c:pt idx="59">
                  <c:v>0.16666666666666666</c:v>
                </c:pt>
                <c:pt idx="60">
                  <c:v>0.16666666666666666</c:v>
                </c:pt>
                <c:pt idx="61">
                  <c:v>0.16666666666666666</c:v>
                </c:pt>
                <c:pt idx="62">
                  <c:v>0.16666666666666666</c:v>
                </c:pt>
                <c:pt idx="63">
                  <c:v>0.16666666666666666</c:v>
                </c:pt>
                <c:pt idx="64">
                  <c:v>0.16666666666666666</c:v>
                </c:pt>
                <c:pt idx="65">
                  <c:v>0.16666666666666666</c:v>
                </c:pt>
                <c:pt idx="66">
                  <c:v>0.16666666666666666</c:v>
                </c:pt>
                <c:pt idx="67">
                  <c:v>0.16666666666666666</c:v>
                </c:pt>
                <c:pt idx="68">
                  <c:v>0.16666666666666666</c:v>
                </c:pt>
                <c:pt idx="69">
                  <c:v>0.16666666666666666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DE5-41AA-AEDC-C23F03353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267032"/>
        <c:axId val="350267424"/>
      </c:scatterChart>
      <c:valAx>
        <c:axId val="350267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Class</a:t>
                </a:r>
              </a:p>
            </c:rich>
          </c:tx>
          <c:layout>
            <c:manualLayout>
              <c:xMode val="edge"/>
              <c:yMode val="edge"/>
              <c:x val="0.46388879322493476"/>
              <c:y val="0.9199156566103644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350267424"/>
        <c:crosses val="autoZero"/>
        <c:crossBetween val="midCat"/>
        <c:majorUnit val="1"/>
      </c:valAx>
      <c:valAx>
        <c:axId val="350267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GN Catch</a:t>
                </a:r>
              </a:p>
            </c:rich>
          </c:tx>
          <c:layout>
            <c:manualLayout>
              <c:xMode val="edge"/>
              <c:yMode val="edge"/>
              <c:x val="1.2443024947794902E-2"/>
              <c:y val="0.4205717814255861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350267032"/>
        <c:crosses val="autoZero"/>
        <c:crossBetween val="midCat"/>
      </c:valAx>
      <c:spPr>
        <a:solidFill>
          <a:schemeClr val="bg1"/>
        </a:solidFill>
      </c:spPr>
    </c:plotArea>
    <c:legend>
      <c:legendPos val="t"/>
      <c:layout>
        <c:manualLayout>
          <c:xMode val="edge"/>
          <c:yMode val="edge"/>
          <c:x val="5.1866815539186636E-2"/>
          <c:y val="9.5601851851851855E-2"/>
          <c:w val="0.89999994120358606"/>
          <c:h val="6.3619495479731697E-2"/>
        </c:manualLayout>
      </c:layout>
      <c:overlay val="0"/>
    </c:legend>
    <c:plotVisOnly val="0"/>
    <c:dispBlanksAs val="gap"/>
    <c:showDLblsOverMax val="0"/>
  </c:chart>
  <c:spPr>
    <a:solidFill>
      <a:schemeClr val="bg1">
        <a:lumMod val="85000"/>
      </a:schemeClr>
    </a:solidFill>
    <a:ln w="15875">
      <a:solidFill>
        <a:schemeClr val="tx1"/>
      </a:solidFill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svg"/><Relationship Id="rId1" Type="http://schemas.openxmlformats.org/officeDocument/2006/relationships/image" Target="../media/image12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svg"/><Relationship Id="rId1" Type="http://schemas.openxmlformats.org/officeDocument/2006/relationships/image" Target="../media/image12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D3E2B-464C-4C1B-B25B-1B986892AF1F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5C9E79-A166-4F39-9E6F-1E263872EEC3}">
      <dgm:prSet/>
      <dgm:spPr/>
      <dgm:t>
        <a:bodyPr/>
        <a:lstStyle/>
        <a:p>
          <a:pPr>
            <a:defRPr b="1"/>
          </a:pPr>
          <a:r>
            <a:rPr lang="en-US"/>
            <a:t>2023</a:t>
          </a:r>
        </a:p>
      </dgm:t>
    </dgm:pt>
    <dgm:pt modelId="{284CB570-2B8D-48E5-A958-B6767B0E92B6}" type="parTrans" cxnId="{33A00D68-7016-410E-A9F7-EECC9C4A732B}">
      <dgm:prSet/>
      <dgm:spPr/>
      <dgm:t>
        <a:bodyPr/>
        <a:lstStyle/>
        <a:p>
          <a:endParaRPr lang="en-US"/>
        </a:p>
      </dgm:t>
    </dgm:pt>
    <dgm:pt modelId="{B4D6BA45-8CF3-4E8E-B6C9-715FDA3EF773}" type="sibTrans" cxnId="{33A00D68-7016-410E-A9F7-EECC9C4A732B}">
      <dgm:prSet/>
      <dgm:spPr/>
      <dgm:t>
        <a:bodyPr/>
        <a:lstStyle/>
        <a:p>
          <a:endParaRPr lang="en-US"/>
        </a:p>
      </dgm:t>
    </dgm:pt>
    <dgm:pt modelId="{97168E1C-9ADF-4AD3-8736-EE56B3F18BE3}">
      <dgm:prSet/>
      <dgm:spPr/>
      <dgm:t>
        <a:bodyPr/>
        <a:lstStyle/>
        <a:p>
          <a:r>
            <a:rPr lang="en-US"/>
            <a:t>Conduct a gill net only survey to evaluate walleye stocking in 2023 on Side, Sturgeon, and Little Sturgeon.  </a:t>
          </a:r>
        </a:p>
      </dgm:t>
    </dgm:pt>
    <dgm:pt modelId="{847EC61C-61C7-473F-B26A-6F92C83ED250}" type="parTrans" cxnId="{7194B306-5105-49FF-A3D7-CB7A0763CBF0}">
      <dgm:prSet/>
      <dgm:spPr/>
      <dgm:t>
        <a:bodyPr/>
        <a:lstStyle/>
        <a:p>
          <a:endParaRPr lang="en-US"/>
        </a:p>
      </dgm:t>
    </dgm:pt>
    <dgm:pt modelId="{395B53E9-769E-48FE-B764-E1719F2D918A}" type="sibTrans" cxnId="{7194B306-5105-49FF-A3D7-CB7A0763CBF0}">
      <dgm:prSet/>
      <dgm:spPr/>
      <dgm:t>
        <a:bodyPr/>
        <a:lstStyle/>
        <a:p>
          <a:endParaRPr lang="en-US"/>
        </a:p>
      </dgm:t>
    </dgm:pt>
    <dgm:pt modelId="{E6A93203-ECB0-4167-8209-6F758A968CAB}">
      <dgm:prSet/>
      <dgm:spPr/>
      <dgm:t>
        <a:bodyPr/>
        <a:lstStyle/>
        <a:p>
          <a:pPr>
            <a:defRPr b="1"/>
          </a:pPr>
          <a:r>
            <a:rPr lang="en-US"/>
            <a:t>2028</a:t>
          </a:r>
        </a:p>
      </dgm:t>
    </dgm:pt>
    <dgm:pt modelId="{CCA7066E-5605-4BE0-91B8-A9828E5383B3}" type="parTrans" cxnId="{9E5A42D8-54D8-4E2C-86A6-173CA67FAD3C}">
      <dgm:prSet/>
      <dgm:spPr/>
      <dgm:t>
        <a:bodyPr/>
        <a:lstStyle/>
        <a:p>
          <a:endParaRPr lang="en-US"/>
        </a:p>
      </dgm:t>
    </dgm:pt>
    <dgm:pt modelId="{D60B197C-1157-440D-A782-276969F1D1B2}" type="sibTrans" cxnId="{9E5A42D8-54D8-4E2C-86A6-173CA67FAD3C}">
      <dgm:prSet/>
      <dgm:spPr/>
      <dgm:t>
        <a:bodyPr/>
        <a:lstStyle/>
        <a:p>
          <a:endParaRPr lang="en-US"/>
        </a:p>
      </dgm:t>
    </dgm:pt>
    <dgm:pt modelId="{8E1C0C61-140F-403D-8EB6-5AE4F9628162}">
      <dgm:prSet/>
      <dgm:spPr/>
      <dgm:t>
        <a:bodyPr/>
        <a:lstStyle/>
        <a:p>
          <a:r>
            <a:rPr lang="en-US"/>
            <a:t>Conduct a population assessment on all five lakes in 2028. </a:t>
          </a:r>
        </a:p>
      </dgm:t>
    </dgm:pt>
    <dgm:pt modelId="{9F0E1A6D-E377-4F19-8724-23F676F38C8A}" type="parTrans" cxnId="{10BC27AB-AB1B-4146-A735-FFB4DF75A322}">
      <dgm:prSet/>
      <dgm:spPr/>
      <dgm:t>
        <a:bodyPr/>
        <a:lstStyle/>
        <a:p>
          <a:endParaRPr lang="en-US"/>
        </a:p>
      </dgm:t>
    </dgm:pt>
    <dgm:pt modelId="{DD95D79E-C42E-4FB7-91BB-F7E021B681B5}" type="sibTrans" cxnId="{10BC27AB-AB1B-4146-A735-FFB4DF75A322}">
      <dgm:prSet/>
      <dgm:spPr/>
      <dgm:t>
        <a:bodyPr/>
        <a:lstStyle/>
        <a:p>
          <a:endParaRPr lang="en-US"/>
        </a:p>
      </dgm:t>
    </dgm:pt>
    <dgm:pt modelId="{BDC9A450-41AD-45D1-8BB1-7476CF77B596}" type="pres">
      <dgm:prSet presAssocID="{5BAD3E2B-464C-4C1B-B25B-1B986892AF1F}" presName="root" presStyleCnt="0">
        <dgm:presLayoutVars>
          <dgm:chMax/>
          <dgm:chPref/>
          <dgm:animLvl val="lvl"/>
        </dgm:presLayoutVars>
      </dgm:prSet>
      <dgm:spPr/>
    </dgm:pt>
    <dgm:pt modelId="{5C04AF48-EDA6-4BA8-86C6-0B27D46B79C6}" type="pres">
      <dgm:prSet presAssocID="{5BAD3E2B-464C-4C1B-B25B-1B986892AF1F}" presName="divider" presStyleLbl="fgAcc1" presStyleIdx="0" presStyleCnt="1"/>
      <dgm:spPr/>
    </dgm:pt>
    <dgm:pt modelId="{AAB89C13-8236-46C6-BA81-A45B1A78A86F}" type="pres">
      <dgm:prSet presAssocID="{5BAD3E2B-464C-4C1B-B25B-1B986892AF1F}" presName="nodes" presStyleCnt="0">
        <dgm:presLayoutVars>
          <dgm:chMax/>
          <dgm:chPref/>
          <dgm:animLvl val="lvl"/>
        </dgm:presLayoutVars>
      </dgm:prSet>
      <dgm:spPr/>
    </dgm:pt>
    <dgm:pt modelId="{6CCEA544-6D66-4734-B626-84A439B83831}" type="pres">
      <dgm:prSet presAssocID="{605C9E79-A166-4F39-9E6F-1E263872EEC3}" presName="composite" presStyleCnt="0"/>
      <dgm:spPr/>
    </dgm:pt>
    <dgm:pt modelId="{3928000D-9AB1-4FE1-A8E6-24B21FF5A0DC}" type="pres">
      <dgm:prSet presAssocID="{605C9E79-A166-4F39-9E6F-1E263872EEC3}" presName="L1TextContainer" presStyleLbl="alignNode1" presStyleIdx="0" presStyleCnt="2">
        <dgm:presLayoutVars>
          <dgm:chMax val="1"/>
          <dgm:chPref val="1"/>
          <dgm:bulletEnabled val="1"/>
        </dgm:presLayoutVars>
      </dgm:prSet>
      <dgm:spPr/>
    </dgm:pt>
    <dgm:pt modelId="{5C851E99-CFDB-4093-AC6D-CDB9E6330426}" type="pres">
      <dgm:prSet presAssocID="{605C9E79-A166-4F39-9E6F-1E263872EEC3}" presName="L2TextContainerWrapper" presStyleCnt="0">
        <dgm:presLayoutVars>
          <dgm:bulletEnabled val="1"/>
        </dgm:presLayoutVars>
      </dgm:prSet>
      <dgm:spPr/>
    </dgm:pt>
    <dgm:pt modelId="{421738BC-6089-4A7F-B60A-8F45F3D45FA7}" type="pres">
      <dgm:prSet presAssocID="{605C9E79-A166-4F39-9E6F-1E263872EEC3}" presName="L2TextContainer" presStyleLbl="bgAccFollowNode1" presStyleIdx="0" presStyleCnt="2"/>
      <dgm:spPr/>
    </dgm:pt>
    <dgm:pt modelId="{F9785291-F137-4D9B-AF39-03B596CA304D}" type="pres">
      <dgm:prSet presAssocID="{605C9E79-A166-4F39-9E6F-1E263872EEC3}" presName="FlexibleEmptyPlaceHolder" presStyleCnt="0"/>
      <dgm:spPr/>
    </dgm:pt>
    <dgm:pt modelId="{43C68A0F-AE2D-4B32-8EFC-0D1FEE761EA3}" type="pres">
      <dgm:prSet presAssocID="{605C9E79-A166-4F39-9E6F-1E263872EEC3}" presName="ConnectLine" presStyleLbl="sibTrans1D1" presStyleIdx="0" presStyleCnt="2"/>
      <dgm:spPr/>
    </dgm:pt>
    <dgm:pt modelId="{16D6E498-C2DA-4296-8975-0FD30DB7AF9C}" type="pres">
      <dgm:prSet presAssocID="{605C9E79-A166-4F39-9E6F-1E263872EEC3}" presName="ConnectorPoint" presStyleLbl="node1" presStyleIdx="0" presStyleCnt="2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873E335-CF77-449B-AE9D-307609968370}" type="pres">
      <dgm:prSet presAssocID="{605C9E79-A166-4F39-9E6F-1E263872EEC3}" presName="EmptyPlaceHolder" presStyleCnt="0"/>
      <dgm:spPr/>
    </dgm:pt>
    <dgm:pt modelId="{BFEA26CE-1C4C-4EA1-B538-53E7CE8E6672}" type="pres">
      <dgm:prSet presAssocID="{B4D6BA45-8CF3-4E8E-B6C9-715FDA3EF773}" presName="spaceBetweenRectangles" presStyleCnt="0"/>
      <dgm:spPr/>
    </dgm:pt>
    <dgm:pt modelId="{2D0EC7C3-C3B8-4233-B636-9AB4DE3F92CD}" type="pres">
      <dgm:prSet presAssocID="{E6A93203-ECB0-4167-8209-6F758A968CAB}" presName="composite" presStyleCnt="0"/>
      <dgm:spPr/>
    </dgm:pt>
    <dgm:pt modelId="{9C3FD593-9819-4C31-A3A3-B764830D399B}" type="pres">
      <dgm:prSet presAssocID="{E6A93203-ECB0-4167-8209-6F758A968CAB}" presName="L1TextContainer" presStyleLbl="alignNode1" presStyleIdx="1" presStyleCnt="2">
        <dgm:presLayoutVars>
          <dgm:chMax val="1"/>
          <dgm:chPref val="1"/>
          <dgm:bulletEnabled val="1"/>
        </dgm:presLayoutVars>
      </dgm:prSet>
      <dgm:spPr/>
    </dgm:pt>
    <dgm:pt modelId="{7FFA473D-E651-4114-A693-0D08233F5223}" type="pres">
      <dgm:prSet presAssocID="{E6A93203-ECB0-4167-8209-6F758A968CAB}" presName="L2TextContainerWrapper" presStyleCnt="0">
        <dgm:presLayoutVars>
          <dgm:bulletEnabled val="1"/>
        </dgm:presLayoutVars>
      </dgm:prSet>
      <dgm:spPr/>
    </dgm:pt>
    <dgm:pt modelId="{4D261D61-D84E-4ACA-B957-4F2C6B7B23FD}" type="pres">
      <dgm:prSet presAssocID="{E6A93203-ECB0-4167-8209-6F758A968CAB}" presName="L2TextContainer" presStyleLbl="bgAccFollowNode1" presStyleIdx="1" presStyleCnt="2"/>
      <dgm:spPr/>
    </dgm:pt>
    <dgm:pt modelId="{D1EE0406-CF5D-4B21-8C3F-24FC0DF6DBA2}" type="pres">
      <dgm:prSet presAssocID="{E6A93203-ECB0-4167-8209-6F758A968CAB}" presName="FlexibleEmptyPlaceHolder" presStyleCnt="0"/>
      <dgm:spPr/>
    </dgm:pt>
    <dgm:pt modelId="{B77056AB-2C8E-43E8-B705-7562EC76EFFF}" type="pres">
      <dgm:prSet presAssocID="{E6A93203-ECB0-4167-8209-6F758A968CAB}" presName="ConnectLine" presStyleLbl="sibTrans1D1" presStyleIdx="1" presStyleCnt="2"/>
      <dgm:spPr/>
    </dgm:pt>
    <dgm:pt modelId="{B9EED6F0-5779-4F95-9BD5-EEC52C0B91AC}" type="pres">
      <dgm:prSet presAssocID="{E6A93203-ECB0-4167-8209-6F758A968CAB}" presName="ConnectorPoint" presStyleLbl="node1" presStyleIdx="1" presStyleCnt="2"/>
      <dgm:spPr>
        <a:solidFill>
          <a:schemeClr val="accent5">
            <a:hueOff val="-9933876"/>
            <a:satOff val="39811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4907B38-6F3F-4B89-B71D-B566F7CC1E12}" type="pres">
      <dgm:prSet presAssocID="{E6A93203-ECB0-4167-8209-6F758A968CAB}" presName="EmptyPlaceHolder" presStyleCnt="0"/>
      <dgm:spPr/>
    </dgm:pt>
  </dgm:ptLst>
  <dgm:cxnLst>
    <dgm:cxn modelId="{7194B306-5105-49FF-A3D7-CB7A0763CBF0}" srcId="{605C9E79-A166-4F39-9E6F-1E263872EEC3}" destId="{97168E1C-9ADF-4AD3-8736-EE56B3F18BE3}" srcOrd="0" destOrd="0" parTransId="{847EC61C-61C7-473F-B26A-6F92C83ED250}" sibTransId="{395B53E9-769E-48FE-B764-E1719F2D918A}"/>
    <dgm:cxn modelId="{DD22CC0A-3AD8-4F57-B0DE-3535A393C836}" type="presOf" srcId="{605C9E79-A166-4F39-9E6F-1E263872EEC3}" destId="{3928000D-9AB1-4FE1-A8E6-24B21FF5A0DC}" srcOrd="0" destOrd="0" presId="urn:microsoft.com/office/officeart/2017/3/layout/HorizontalLabelsTimeline"/>
    <dgm:cxn modelId="{13CDD23D-A551-4E1F-8555-59E8E061725C}" type="presOf" srcId="{5BAD3E2B-464C-4C1B-B25B-1B986892AF1F}" destId="{BDC9A450-41AD-45D1-8BB1-7476CF77B596}" srcOrd="0" destOrd="0" presId="urn:microsoft.com/office/officeart/2017/3/layout/HorizontalLabelsTimeline"/>
    <dgm:cxn modelId="{0B2B0761-89D8-4A1E-B01A-A11A38FCC619}" type="presOf" srcId="{97168E1C-9ADF-4AD3-8736-EE56B3F18BE3}" destId="{421738BC-6089-4A7F-B60A-8F45F3D45FA7}" srcOrd="0" destOrd="0" presId="urn:microsoft.com/office/officeart/2017/3/layout/HorizontalLabelsTimeline"/>
    <dgm:cxn modelId="{C7C9B946-3687-436A-9535-23C01AF69923}" type="presOf" srcId="{E6A93203-ECB0-4167-8209-6F758A968CAB}" destId="{9C3FD593-9819-4C31-A3A3-B764830D399B}" srcOrd="0" destOrd="0" presId="urn:microsoft.com/office/officeart/2017/3/layout/HorizontalLabelsTimeline"/>
    <dgm:cxn modelId="{33A00D68-7016-410E-A9F7-EECC9C4A732B}" srcId="{5BAD3E2B-464C-4C1B-B25B-1B986892AF1F}" destId="{605C9E79-A166-4F39-9E6F-1E263872EEC3}" srcOrd="0" destOrd="0" parTransId="{284CB570-2B8D-48E5-A958-B6767B0E92B6}" sibTransId="{B4D6BA45-8CF3-4E8E-B6C9-715FDA3EF773}"/>
    <dgm:cxn modelId="{10BC27AB-AB1B-4146-A735-FFB4DF75A322}" srcId="{E6A93203-ECB0-4167-8209-6F758A968CAB}" destId="{8E1C0C61-140F-403D-8EB6-5AE4F9628162}" srcOrd="0" destOrd="0" parTransId="{9F0E1A6D-E377-4F19-8724-23F676F38C8A}" sibTransId="{DD95D79E-C42E-4FB7-91BB-F7E021B681B5}"/>
    <dgm:cxn modelId="{B46A44BF-4FC4-44EB-B6B4-83A1DB907108}" type="presOf" srcId="{8E1C0C61-140F-403D-8EB6-5AE4F9628162}" destId="{4D261D61-D84E-4ACA-B957-4F2C6B7B23FD}" srcOrd="0" destOrd="0" presId="urn:microsoft.com/office/officeart/2017/3/layout/HorizontalLabelsTimeline"/>
    <dgm:cxn modelId="{9E5A42D8-54D8-4E2C-86A6-173CA67FAD3C}" srcId="{5BAD3E2B-464C-4C1B-B25B-1B986892AF1F}" destId="{E6A93203-ECB0-4167-8209-6F758A968CAB}" srcOrd="1" destOrd="0" parTransId="{CCA7066E-5605-4BE0-91B8-A9828E5383B3}" sibTransId="{D60B197C-1157-440D-A782-276969F1D1B2}"/>
    <dgm:cxn modelId="{9EADC341-8418-4057-942B-FF43648F1823}" type="presParOf" srcId="{BDC9A450-41AD-45D1-8BB1-7476CF77B596}" destId="{5C04AF48-EDA6-4BA8-86C6-0B27D46B79C6}" srcOrd="0" destOrd="0" presId="urn:microsoft.com/office/officeart/2017/3/layout/HorizontalLabelsTimeline"/>
    <dgm:cxn modelId="{723EC587-DB59-4541-AD33-EF7A4BC09938}" type="presParOf" srcId="{BDC9A450-41AD-45D1-8BB1-7476CF77B596}" destId="{AAB89C13-8236-46C6-BA81-A45B1A78A86F}" srcOrd="1" destOrd="0" presId="urn:microsoft.com/office/officeart/2017/3/layout/HorizontalLabelsTimeline"/>
    <dgm:cxn modelId="{F1DD47CB-3C7D-409B-A3A9-E13F549F8112}" type="presParOf" srcId="{AAB89C13-8236-46C6-BA81-A45B1A78A86F}" destId="{6CCEA544-6D66-4734-B626-84A439B83831}" srcOrd="0" destOrd="0" presId="urn:microsoft.com/office/officeart/2017/3/layout/HorizontalLabelsTimeline"/>
    <dgm:cxn modelId="{CC9DB876-4095-4782-95EC-66969CFF478C}" type="presParOf" srcId="{6CCEA544-6D66-4734-B626-84A439B83831}" destId="{3928000D-9AB1-4FE1-A8E6-24B21FF5A0DC}" srcOrd="0" destOrd="0" presId="urn:microsoft.com/office/officeart/2017/3/layout/HorizontalLabelsTimeline"/>
    <dgm:cxn modelId="{052EED02-9945-407F-BBCD-32798BFBE93B}" type="presParOf" srcId="{6CCEA544-6D66-4734-B626-84A439B83831}" destId="{5C851E99-CFDB-4093-AC6D-CDB9E6330426}" srcOrd="1" destOrd="0" presId="urn:microsoft.com/office/officeart/2017/3/layout/HorizontalLabelsTimeline"/>
    <dgm:cxn modelId="{EF0DC523-E2EB-4090-8784-A74EDBF854CF}" type="presParOf" srcId="{5C851E99-CFDB-4093-AC6D-CDB9E6330426}" destId="{421738BC-6089-4A7F-B60A-8F45F3D45FA7}" srcOrd="0" destOrd="0" presId="urn:microsoft.com/office/officeart/2017/3/layout/HorizontalLabelsTimeline"/>
    <dgm:cxn modelId="{6CDC7346-E3EC-4883-8EEE-674797D46432}" type="presParOf" srcId="{5C851E99-CFDB-4093-AC6D-CDB9E6330426}" destId="{F9785291-F137-4D9B-AF39-03B596CA304D}" srcOrd="1" destOrd="0" presId="urn:microsoft.com/office/officeart/2017/3/layout/HorizontalLabelsTimeline"/>
    <dgm:cxn modelId="{34A71A6D-DC39-46F3-8124-B700DD2BF043}" type="presParOf" srcId="{6CCEA544-6D66-4734-B626-84A439B83831}" destId="{43C68A0F-AE2D-4B32-8EFC-0D1FEE761EA3}" srcOrd="2" destOrd="0" presId="urn:microsoft.com/office/officeart/2017/3/layout/HorizontalLabelsTimeline"/>
    <dgm:cxn modelId="{7C54938F-B68D-4A18-9171-25020F1F94CE}" type="presParOf" srcId="{6CCEA544-6D66-4734-B626-84A439B83831}" destId="{16D6E498-C2DA-4296-8975-0FD30DB7AF9C}" srcOrd="3" destOrd="0" presId="urn:microsoft.com/office/officeart/2017/3/layout/HorizontalLabelsTimeline"/>
    <dgm:cxn modelId="{4BCF5566-31FA-49F9-8964-E00248350EBA}" type="presParOf" srcId="{6CCEA544-6D66-4734-B626-84A439B83831}" destId="{A873E335-CF77-449B-AE9D-307609968370}" srcOrd="4" destOrd="0" presId="urn:microsoft.com/office/officeart/2017/3/layout/HorizontalLabelsTimeline"/>
    <dgm:cxn modelId="{C987EB74-DAE8-4A31-A3C3-EF2E6D1137DC}" type="presParOf" srcId="{AAB89C13-8236-46C6-BA81-A45B1A78A86F}" destId="{BFEA26CE-1C4C-4EA1-B538-53E7CE8E6672}" srcOrd="1" destOrd="0" presId="urn:microsoft.com/office/officeart/2017/3/layout/HorizontalLabelsTimeline"/>
    <dgm:cxn modelId="{4492D822-C034-4BD2-AB1E-4967B1A42D44}" type="presParOf" srcId="{AAB89C13-8236-46C6-BA81-A45B1A78A86F}" destId="{2D0EC7C3-C3B8-4233-B636-9AB4DE3F92CD}" srcOrd="2" destOrd="0" presId="urn:microsoft.com/office/officeart/2017/3/layout/HorizontalLabelsTimeline"/>
    <dgm:cxn modelId="{34195DE0-0DC9-4407-BE99-D2DDBA942EB1}" type="presParOf" srcId="{2D0EC7C3-C3B8-4233-B636-9AB4DE3F92CD}" destId="{9C3FD593-9819-4C31-A3A3-B764830D399B}" srcOrd="0" destOrd="0" presId="urn:microsoft.com/office/officeart/2017/3/layout/HorizontalLabelsTimeline"/>
    <dgm:cxn modelId="{266AB2FD-1ABA-4660-9EA2-CB9879AFAD85}" type="presParOf" srcId="{2D0EC7C3-C3B8-4233-B636-9AB4DE3F92CD}" destId="{7FFA473D-E651-4114-A693-0D08233F5223}" srcOrd="1" destOrd="0" presId="urn:microsoft.com/office/officeart/2017/3/layout/HorizontalLabelsTimeline"/>
    <dgm:cxn modelId="{F35D79AB-393C-458F-9C29-29F3051F7468}" type="presParOf" srcId="{7FFA473D-E651-4114-A693-0D08233F5223}" destId="{4D261D61-D84E-4ACA-B957-4F2C6B7B23FD}" srcOrd="0" destOrd="0" presId="urn:microsoft.com/office/officeart/2017/3/layout/HorizontalLabelsTimeline"/>
    <dgm:cxn modelId="{BCA1C8D8-AD35-4897-9D2A-E059E33E1F20}" type="presParOf" srcId="{7FFA473D-E651-4114-A693-0D08233F5223}" destId="{D1EE0406-CF5D-4B21-8C3F-24FC0DF6DBA2}" srcOrd="1" destOrd="0" presId="urn:microsoft.com/office/officeart/2017/3/layout/HorizontalLabelsTimeline"/>
    <dgm:cxn modelId="{6A261A79-4D1A-4A39-ADC1-6811C7A97EA0}" type="presParOf" srcId="{2D0EC7C3-C3B8-4233-B636-9AB4DE3F92CD}" destId="{B77056AB-2C8E-43E8-B705-7562EC76EFFF}" srcOrd="2" destOrd="0" presId="urn:microsoft.com/office/officeart/2017/3/layout/HorizontalLabelsTimeline"/>
    <dgm:cxn modelId="{923417CD-54A0-4DD3-B68A-E1DB95AD5001}" type="presParOf" srcId="{2D0EC7C3-C3B8-4233-B636-9AB4DE3F92CD}" destId="{B9EED6F0-5779-4F95-9BD5-EEC52C0B91AC}" srcOrd="3" destOrd="0" presId="urn:microsoft.com/office/officeart/2017/3/layout/HorizontalLabelsTimeline"/>
    <dgm:cxn modelId="{8ACFF53D-62D7-4323-8386-8633A63F2563}" type="presParOf" srcId="{2D0EC7C3-C3B8-4233-B636-9AB4DE3F92CD}" destId="{64907B38-6F3F-4B89-B71D-B566F7CC1E12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2C2EE-13B8-44A7-8836-7CC091EF1BB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9A626-C8F2-42DF-AF76-9C8E62466010}">
      <dgm:prSet/>
      <dgm:spPr/>
      <dgm:t>
        <a:bodyPr/>
        <a:lstStyle/>
        <a:p>
          <a:r>
            <a:rPr lang="en-US"/>
            <a:t>Recent stocking failed to improve the Walleye fishery</a:t>
          </a:r>
        </a:p>
      </dgm:t>
    </dgm:pt>
    <dgm:pt modelId="{644321C2-C231-478F-BCF1-3A4FEB38FD61}" type="parTrans" cxnId="{D4650220-9234-4926-B133-76B8CBD4BC34}">
      <dgm:prSet/>
      <dgm:spPr/>
      <dgm:t>
        <a:bodyPr/>
        <a:lstStyle/>
        <a:p>
          <a:endParaRPr lang="en-US"/>
        </a:p>
      </dgm:t>
    </dgm:pt>
    <dgm:pt modelId="{0E40C534-CF83-4723-9A3F-22582A16F3DD}" type="sibTrans" cxnId="{D4650220-9234-4926-B133-76B8CBD4BC34}">
      <dgm:prSet/>
      <dgm:spPr/>
      <dgm:t>
        <a:bodyPr/>
        <a:lstStyle/>
        <a:p>
          <a:endParaRPr lang="en-US"/>
        </a:p>
      </dgm:t>
    </dgm:pt>
    <dgm:pt modelId="{6D124668-55D2-422D-9E2A-596113DCEC8F}">
      <dgm:prSet/>
      <dgm:spPr/>
      <dgm:t>
        <a:bodyPr/>
        <a:lstStyle/>
        <a:p>
          <a:r>
            <a:rPr lang="en-US"/>
            <a:t>Conditions for Walleye mgt remain poor</a:t>
          </a:r>
        </a:p>
      </dgm:t>
    </dgm:pt>
    <dgm:pt modelId="{F2252F6C-C285-44B5-97E9-FBFB41E1B3CC}" type="parTrans" cxnId="{4A80C2AE-3D85-40D1-8FD4-A7B8E96436DD}">
      <dgm:prSet/>
      <dgm:spPr/>
      <dgm:t>
        <a:bodyPr/>
        <a:lstStyle/>
        <a:p>
          <a:endParaRPr lang="en-US"/>
        </a:p>
      </dgm:t>
    </dgm:pt>
    <dgm:pt modelId="{FA268C22-36DB-4422-9CFF-C8ECFEEF02DC}" type="sibTrans" cxnId="{4A80C2AE-3D85-40D1-8FD4-A7B8E96436DD}">
      <dgm:prSet/>
      <dgm:spPr/>
      <dgm:t>
        <a:bodyPr/>
        <a:lstStyle/>
        <a:p>
          <a:endParaRPr lang="en-US"/>
        </a:p>
      </dgm:t>
    </dgm:pt>
    <dgm:pt modelId="{69F879A9-6E25-403A-9C6B-487962043956}">
      <dgm:prSet/>
      <dgm:spPr/>
      <dgm:t>
        <a:bodyPr/>
        <a:lstStyle/>
        <a:p>
          <a:r>
            <a:rPr lang="en-US"/>
            <a:t>Perch remain near all time lows</a:t>
          </a:r>
        </a:p>
      </dgm:t>
    </dgm:pt>
    <dgm:pt modelId="{0092E277-AD92-4A16-BCEB-311555C6A066}" type="parTrans" cxnId="{34D252FE-0D41-4008-A64C-A0F15DFAC4F1}">
      <dgm:prSet/>
      <dgm:spPr/>
      <dgm:t>
        <a:bodyPr/>
        <a:lstStyle/>
        <a:p>
          <a:endParaRPr lang="en-US"/>
        </a:p>
      </dgm:t>
    </dgm:pt>
    <dgm:pt modelId="{13B3813A-49B2-4F8C-8727-DEDF354645C5}" type="sibTrans" cxnId="{34D252FE-0D41-4008-A64C-A0F15DFAC4F1}">
      <dgm:prSet/>
      <dgm:spPr/>
      <dgm:t>
        <a:bodyPr/>
        <a:lstStyle/>
        <a:p>
          <a:endParaRPr lang="en-US"/>
        </a:p>
      </dgm:t>
    </dgm:pt>
    <dgm:pt modelId="{7D90D19E-A9A7-4E1F-AFF1-B3CFC3445ED9}">
      <dgm:prSet/>
      <dgm:spPr/>
      <dgm:t>
        <a:bodyPr/>
        <a:lstStyle/>
        <a:p>
          <a:r>
            <a:rPr lang="en-US" dirty="0"/>
            <a:t>Good opportunities exist for quality Northern Pike and Largemouth Bass fisheries</a:t>
          </a:r>
        </a:p>
      </dgm:t>
    </dgm:pt>
    <dgm:pt modelId="{F285B63D-3D98-46DF-B8D2-F1F6CD8DE955}" type="parTrans" cxnId="{D0073687-CD96-451F-9536-14359B951BA6}">
      <dgm:prSet/>
      <dgm:spPr/>
      <dgm:t>
        <a:bodyPr/>
        <a:lstStyle/>
        <a:p>
          <a:endParaRPr lang="en-US"/>
        </a:p>
      </dgm:t>
    </dgm:pt>
    <dgm:pt modelId="{CAD8E75E-0D33-4200-B9E6-F1621C4741B0}" type="sibTrans" cxnId="{D0073687-CD96-451F-9536-14359B951BA6}">
      <dgm:prSet/>
      <dgm:spPr/>
      <dgm:t>
        <a:bodyPr/>
        <a:lstStyle/>
        <a:p>
          <a:endParaRPr lang="en-US"/>
        </a:p>
      </dgm:t>
    </dgm:pt>
    <dgm:pt modelId="{9430742A-0516-4267-B8E6-829EB555EC27}" type="pres">
      <dgm:prSet presAssocID="{2772C2EE-13B8-44A7-8836-7CC091EF1BB0}" presName="vert0" presStyleCnt="0">
        <dgm:presLayoutVars>
          <dgm:dir/>
          <dgm:animOne val="branch"/>
          <dgm:animLvl val="lvl"/>
        </dgm:presLayoutVars>
      </dgm:prSet>
      <dgm:spPr/>
    </dgm:pt>
    <dgm:pt modelId="{46DA881E-669B-472A-8AE2-B8A1510C5A37}" type="pres">
      <dgm:prSet presAssocID="{E5F9A626-C8F2-42DF-AF76-9C8E62466010}" presName="thickLine" presStyleLbl="alignNode1" presStyleIdx="0" presStyleCnt="4"/>
      <dgm:spPr/>
    </dgm:pt>
    <dgm:pt modelId="{9C2812CD-6D83-4367-B8C9-3EE2936B030E}" type="pres">
      <dgm:prSet presAssocID="{E5F9A626-C8F2-42DF-AF76-9C8E62466010}" presName="horz1" presStyleCnt="0"/>
      <dgm:spPr/>
    </dgm:pt>
    <dgm:pt modelId="{75681565-222C-4043-87F3-95DE7A7C1934}" type="pres">
      <dgm:prSet presAssocID="{E5F9A626-C8F2-42DF-AF76-9C8E62466010}" presName="tx1" presStyleLbl="revTx" presStyleIdx="0" presStyleCnt="4"/>
      <dgm:spPr/>
    </dgm:pt>
    <dgm:pt modelId="{0ABFEE96-DED7-4B07-B662-ED6ED9B943B6}" type="pres">
      <dgm:prSet presAssocID="{E5F9A626-C8F2-42DF-AF76-9C8E62466010}" presName="vert1" presStyleCnt="0"/>
      <dgm:spPr/>
    </dgm:pt>
    <dgm:pt modelId="{2789E1FD-7B18-46DD-B043-8E132CB4BC7E}" type="pres">
      <dgm:prSet presAssocID="{6D124668-55D2-422D-9E2A-596113DCEC8F}" presName="thickLine" presStyleLbl="alignNode1" presStyleIdx="1" presStyleCnt="4"/>
      <dgm:spPr/>
    </dgm:pt>
    <dgm:pt modelId="{1E18B45B-1673-4E2A-8EFB-2D7DEF5BB1C8}" type="pres">
      <dgm:prSet presAssocID="{6D124668-55D2-422D-9E2A-596113DCEC8F}" presName="horz1" presStyleCnt="0"/>
      <dgm:spPr/>
    </dgm:pt>
    <dgm:pt modelId="{5C4BCE65-E32B-483E-BB78-F4F44FA943D7}" type="pres">
      <dgm:prSet presAssocID="{6D124668-55D2-422D-9E2A-596113DCEC8F}" presName="tx1" presStyleLbl="revTx" presStyleIdx="1" presStyleCnt="4"/>
      <dgm:spPr/>
    </dgm:pt>
    <dgm:pt modelId="{007300ED-28DE-4875-8095-05B8E52C2F29}" type="pres">
      <dgm:prSet presAssocID="{6D124668-55D2-422D-9E2A-596113DCEC8F}" presName="vert1" presStyleCnt="0"/>
      <dgm:spPr/>
    </dgm:pt>
    <dgm:pt modelId="{BF39F6E9-1D7C-43F3-A7A0-836AC84E3D4E}" type="pres">
      <dgm:prSet presAssocID="{69F879A9-6E25-403A-9C6B-487962043956}" presName="thickLine" presStyleLbl="alignNode1" presStyleIdx="2" presStyleCnt="4"/>
      <dgm:spPr/>
    </dgm:pt>
    <dgm:pt modelId="{7A6F2DFC-CE9C-40D8-8A7A-B8C9B5D7467F}" type="pres">
      <dgm:prSet presAssocID="{69F879A9-6E25-403A-9C6B-487962043956}" presName="horz1" presStyleCnt="0"/>
      <dgm:spPr/>
    </dgm:pt>
    <dgm:pt modelId="{08567550-0398-43E0-BE8A-C2E92F43895D}" type="pres">
      <dgm:prSet presAssocID="{69F879A9-6E25-403A-9C6B-487962043956}" presName="tx1" presStyleLbl="revTx" presStyleIdx="2" presStyleCnt="4"/>
      <dgm:spPr/>
    </dgm:pt>
    <dgm:pt modelId="{BF994736-29EC-41FF-8769-6C6889267078}" type="pres">
      <dgm:prSet presAssocID="{69F879A9-6E25-403A-9C6B-487962043956}" presName="vert1" presStyleCnt="0"/>
      <dgm:spPr/>
    </dgm:pt>
    <dgm:pt modelId="{CCE76956-6BA5-4CAC-8115-F0D62A9564F0}" type="pres">
      <dgm:prSet presAssocID="{7D90D19E-A9A7-4E1F-AFF1-B3CFC3445ED9}" presName="thickLine" presStyleLbl="alignNode1" presStyleIdx="3" presStyleCnt="4"/>
      <dgm:spPr/>
    </dgm:pt>
    <dgm:pt modelId="{CA2C937D-F0DE-491A-A283-1E287945CC64}" type="pres">
      <dgm:prSet presAssocID="{7D90D19E-A9A7-4E1F-AFF1-B3CFC3445ED9}" presName="horz1" presStyleCnt="0"/>
      <dgm:spPr/>
    </dgm:pt>
    <dgm:pt modelId="{49097AC8-4816-4D95-90C5-F7032E4CFC68}" type="pres">
      <dgm:prSet presAssocID="{7D90D19E-A9A7-4E1F-AFF1-B3CFC3445ED9}" presName="tx1" presStyleLbl="revTx" presStyleIdx="3" presStyleCnt="4"/>
      <dgm:spPr/>
    </dgm:pt>
    <dgm:pt modelId="{891348C4-36D0-4D1F-8984-32C32B465116}" type="pres">
      <dgm:prSet presAssocID="{7D90D19E-A9A7-4E1F-AFF1-B3CFC3445ED9}" presName="vert1" presStyleCnt="0"/>
      <dgm:spPr/>
    </dgm:pt>
  </dgm:ptLst>
  <dgm:cxnLst>
    <dgm:cxn modelId="{D4650220-9234-4926-B133-76B8CBD4BC34}" srcId="{2772C2EE-13B8-44A7-8836-7CC091EF1BB0}" destId="{E5F9A626-C8F2-42DF-AF76-9C8E62466010}" srcOrd="0" destOrd="0" parTransId="{644321C2-C231-478F-BCF1-3A4FEB38FD61}" sibTransId="{0E40C534-CF83-4723-9A3F-22582A16F3DD}"/>
    <dgm:cxn modelId="{D6817946-51E7-4FEE-B4CA-C6FB38B5937F}" type="presOf" srcId="{7D90D19E-A9A7-4E1F-AFF1-B3CFC3445ED9}" destId="{49097AC8-4816-4D95-90C5-F7032E4CFC68}" srcOrd="0" destOrd="0" presId="urn:microsoft.com/office/officeart/2008/layout/LinedList"/>
    <dgm:cxn modelId="{E621584A-C37B-4C38-AC3B-B3DED6C7B710}" type="presOf" srcId="{2772C2EE-13B8-44A7-8836-7CC091EF1BB0}" destId="{9430742A-0516-4267-B8E6-829EB555EC27}" srcOrd="0" destOrd="0" presId="urn:microsoft.com/office/officeart/2008/layout/LinedList"/>
    <dgm:cxn modelId="{D0073687-CD96-451F-9536-14359B951BA6}" srcId="{2772C2EE-13B8-44A7-8836-7CC091EF1BB0}" destId="{7D90D19E-A9A7-4E1F-AFF1-B3CFC3445ED9}" srcOrd="3" destOrd="0" parTransId="{F285B63D-3D98-46DF-B8D2-F1F6CD8DE955}" sibTransId="{CAD8E75E-0D33-4200-B9E6-F1621C4741B0}"/>
    <dgm:cxn modelId="{64F28B87-5DA6-4700-9264-05F03A225F1E}" type="presOf" srcId="{E5F9A626-C8F2-42DF-AF76-9C8E62466010}" destId="{75681565-222C-4043-87F3-95DE7A7C1934}" srcOrd="0" destOrd="0" presId="urn:microsoft.com/office/officeart/2008/layout/LinedList"/>
    <dgm:cxn modelId="{4A80C2AE-3D85-40D1-8FD4-A7B8E96436DD}" srcId="{2772C2EE-13B8-44A7-8836-7CC091EF1BB0}" destId="{6D124668-55D2-422D-9E2A-596113DCEC8F}" srcOrd="1" destOrd="0" parTransId="{F2252F6C-C285-44B5-97E9-FBFB41E1B3CC}" sibTransId="{FA268C22-36DB-4422-9CFF-C8ECFEEF02DC}"/>
    <dgm:cxn modelId="{1F1F76C4-5D34-4A3A-BAFC-87D884D4C900}" type="presOf" srcId="{6D124668-55D2-422D-9E2A-596113DCEC8F}" destId="{5C4BCE65-E32B-483E-BB78-F4F44FA943D7}" srcOrd="0" destOrd="0" presId="urn:microsoft.com/office/officeart/2008/layout/LinedList"/>
    <dgm:cxn modelId="{EFCFA2C5-1D45-446F-8489-1DF6DAB71457}" type="presOf" srcId="{69F879A9-6E25-403A-9C6B-487962043956}" destId="{08567550-0398-43E0-BE8A-C2E92F43895D}" srcOrd="0" destOrd="0" presId="urn:microsoft.com/office/officeart/2008/layout/LinedList"/>
    <dgm:cxn modelId="{34D252FE-0D41-4008-A64C-A0F15DFAC4F1}" srcId="{2772C2EE-13B8-44A7-8836-7CC091EF1BB0}" destId="{69F879A9-6E25-403A-9C6B-487962043956}" srcOrd="2" destOrd="0" parTransId="{0092E277-AD92-4A16-BCEB-311555C6A066}" sibTransId="{13B3813A-49B2-4F8C-8727-DEDF354645C5}"/>
    <dgm:cxn modelId="{C6B034C4-4DBC-4FC4-86B1-0655635BE0BA}" type="presParOf" srcId="{9430742A-0516-4267-B8E6-829EB555EC27}" destId="{46DA881E-669B-472A-8AE2-B8A1510C5A37}" srcOrd="0" destOrd="0" presId="urn:microsoft.com/office/officeart/2008/layout/LinedList"/>
    <dgm:cxn modelId="{EE54BE98-D347-49CB-800C-BC831664A6EB}" type="presParOf" srcId="{9430742A-0516-4267-B8E6-829EB555EC27}" destId="{9C2812CD-6D83-4367-B8C9-3EE2936B030E}" srcOrd="1" destOrd="0" presId="urn:microsoft.com/office/officeart/2008/layout/LinedList"/>
    <dgm:cxn modelId="{B07C302D-7E35-421E-8115-06AC1C6E842C}" type="presParOf" srcId="{9C2812CD-6D83-4367-B8C9-3EE2936B030E}" destId="{75681565-222C-4043-87F3-95DE7A7C1934}" srcOrd="0" destOrd="0" presId="urn:microsoft.com/office/officeart/2008/layout/LinedList"/>
    <dgm:cxn modelId="{DF297C1C-E32F-448E-B35D-A6D4D7A1E44F}" type="presParOf" srcId="{9C2812CD-6D83-4367-B8C9-3EE2936B030E}" destId="{0ABFEE96-DED7-4B07-B662-ED6ED9B943B6}" srcOrd="1" destOrd="0" presId="urn:microsoft.com/office/officeart/2008/layout/LinedList"/>
    <dgm:cxn modelId="{37424CDF-CD32-4A67-A298-64BF70A90EE2}" type="presParOf" srcId="{9430742A-0516-4267-B8E6-829EB555EC27}" destId="{2789E1FD-7B18-46DD-B043-8E132CB4BC7E}" srcOrd="2" destOrd="0" presId="urn:microsoft.com/office/officeart/2008/layout/LinedList"/>
    <dgm:cxn modelId="{C5191F8B-1137-4C11-87BF-B7952E02028A}" type="presParOf" srcId="{9430742A-0516-4267-B8E6-829EB555EC27}" destId="{1E18B45B-1673-4E2A-8EFB-2D7DEF5BB1C8}" srcOrd="3" destOrd="0" presId="urn:microsoft.com/office/officeart/2008/layout/LinedList"/>
    <dgm:cxn modelId="{3EE76DEE-AF22-4031-8E1B-CAC24A18DCD2}" type="presParOf" srcId="{1E18B45B-1673-4E2A-8EFB-2D7DEF5BB1C8}" destId="{5C4BCE65-E32B-483E-BB78-F4F44FA943D7}" srcOrd="0" destOrd="0" presId="urn:microsoft.com/office/officeart/2008/layout/LinedList"/>
    <dgm:cxn modelId="{6CE6C568-F7AC-47D6-A31B-AE4CC5929CB2}" type="presParOf" srcId="{1E18B45B-1673-4E2A-8EFB-2D7DEF5BB1C8}" destId="{007300ED-28DE-4875-8095-05B8E52C2F29}" srcOrd="1" destOrd="0" presId="urn:microsoft.com/office/officeart/2008/layout/LinedList"/>
    <dgm:cxn modelId="{FA926E09-64E7-46FA-822B-9421DCB6ABC5}" type="presParOf" srcId="{9430742A-0516-4267-B8E6-829EB555EC27}" destId="{BF39F6E9-1D7C-43F3-A7A0-836AC84E3D4E}" srcOrd="4" destOrd="0" presId="urn:microsoft.com/office/officeart/2008/layout/LinedList"/>
    <dgm:cxn modelId="{3ACE4D4F-42F2-4C6F-8E6D-63B58DCE5726}" type="presParOf" srcId="{9430742A-0516-4267-B8E6-829EB555EC27}" destId="{7A6F2DFC-CE9C-40D8-8A7A-B8C9B5D7467F}" srcOrd="5" destOrd="0" presId="urn:microsoft.com/office/officeart/2008/layout/LinedList"/>
    <dgm:cxn modelId="{D4AC2195-7001-498F-BCF1-40A4351E03F9}" type="presParOf" srcId="{7A6F2DFC-CE9C-40D8-8A7A-B8C9B5D7467F}" destId="{08567550-0398-43E0-BE8A-C2E92F43895D}" srcOrd="0" destOrd="0" presId="urn:microsoft.com/office/officeart/2008/layout/LinedList"/>
    <dgm:cxn modelId="{0C83BE3B-2B45-42C4-A5A0-4768803D3424}" type="presParOf" srcId="{7A6F2DFC-CE9C-40D8-8A7A-B8C9B5D7467F}" destId="{BF994736-29EC-41FF-8769-6C6889267078}" srcOrd="1" destOrd="0" presId="urn:microsoft.com/office/officeart/2008/layout/LinedList"/>
    <dgm:cxn modelId="{30D3C859-DAC5-483F-96E7-1B1D4DDCDB58}" type="presParOf" srcId="{9430742A-0516-4267-B8E6-829EB555EC27}" destId="{CCE76956-6BA5-4CAC-8115-F0D62A9564F0}" srcOrd="6" destOrd="0" presId="urn:microsoft.com/office/officeart/2008/layout/LinedList"/>
    <dgm:cxn modelId="{2A6D9071-65A4-4E59-93D5-9B71D01A2A56}" type="presParOf" srcId="{9430742A-0516-4267-B8E6-829EB555EC27}" destId="{CA2C937D-F0DE-491A-A283-1E287945CC64}" srcOrd="7" destOrd="0" presId="urn:microsoft.com/office/officeart/2008/layout/LinedList"/>
    <dgm:cxn modelId="{CB3A0C9F-E6D8-473D-8162-C459C167C28C}" type="presParOf" srcId="{CA2C937D-F0DE-491A-A283-1E287945CC64}" destId="{49097AC8-4816-4D95-90C5-F7032E4CFC68}" srcOrd="0" destOrd="0" presId="urn:microsoft.com/office/officeart/2008/layout/LinedList"/>
    <dgm:cxn modelId="{E3A7AF70-10A6-4187-98B7-20F1A1C4608D}" type="presParOf" srcId="{CA2C937D-F0DE-491A-A283-1E287945CC64}" destId="{891348C4-36D0-4D1F-8984-32C32B4651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B07078-4041-4E57-9337-152704D326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D23D1E-1721-4E58-8348-F6BFF4BA70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May be an effective tool to overcome poor natural reproduction but can’t overcome other limiting factors.</a:t>
          </a:r>
        </a:p>
      </dgm:t>
    </dgm:pt>
    <dgm:pt modelId="{B66919B7-6F3B-4B07-8C82-083C602D6349}" type="parTrans" cxnId="{8EBF3304-A6BA-4AF9-8058-0676EC881E41}">
      <dgm:prSet/>
      <dgm:spPr/>
      <dgm:t>
        <a:bodyPr/>
        <a:lstStyle/>
        <a:p>
          <a:endParaRPr lang="en-US"/>
        </a:p>
      </dgm:t>
    </dgm:pt>
    <dgm:pt modelId="{297A7C1F-3516-4DFE-8F14-5C186B1CC73B}" type="sibTrans" cxnId="{8EBF3304-A6BA-4AF9-8058-0676EC881E41}">
      <dgm:prSet/>
      <dgm:spPr/>
      <dgm:t>
        <a:bodyPr/>
        <a:lstStyle/>
        <a:p>
          <a:endParaRPr lang="en-US"/>
        </a:p>
      </dgm:t>
    </dgm:pt>
    <dgm:pt modelId="{A46225D3-4F0A-410B-8D48-60F8B81A23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Put, Grow, and Take strategy means that fish must survive four years to grow to a desirable size.</a:t>
          </a:r>
        </a:p>
      </dgm:t>
    </dgm:pt>
    <dgm:pt modelId="{2D93D5FB-8A90-4189-B5BE-BFFFE85F43E1}" type="parTrans" cxnId="{A2E33E83-9B74-4DAB-89E8-049E86AD8CC6}">
      <dgm:prSet/>
      <dgm:spPr/>
      <dgm:t>
        <a:bodyPr/>
        <a:lstStyle/>
        <a:p>
          <a:endParaRPr lang="en-US"/>
        </a:p>
      </dgm:t>
    </dgm:pt>
    <dgm:pt modelId="{7B1CDFAA-6771-4E2D-BD67-D5386E677C8E}" type="sibTrans" cxnId="{A2E33E83-9B74-4DAB-89E8-049E86AD8CC6}">
      <dgm:prSet/>
      <dgm:spPr/>
      <dgm:t>
        <a:bodyPr/>
        <a:lstStyle/>
        <a:p>
          <a:endParaRPr lang="en-US"/>
        </a:p>
      </dgm:t>
    </dgm:pt>
    <dgm:pt modelId="{46A19E9A-1889-4F66-BC9B-B724DCD521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“No amount of stocking will make the lake over.  It is useless to try to make a walleye lake into a trout lake, or a panfish lake into a walleye lake, by stocking.” - John B. Moyle,  - </a:t>
          </a:r>
          <a:r>
            <a:rPr lang="en-US" i="1"/>
            <a:t>From</a:t>
          </a:r>
          <a:r>
            <a:rPr lang="en-US"/>
            <a:t> </a:t>
          </a:r>
          <a:r>
            <a:rPr lang="en-US" b="1"/>
            <a:t>Two Centuries of Fish Propagation.</a:t>
          </a:r>
          <a:r>
            <a:rPr lang="en-US"/>
            <a:t>  MCV July/Aug 1948.</a:t>
          </a:r>
        </a:p>
      </dgm:t>
    </dgm:pt>
    <dgm:pt modelId="{662FBEC9-5F41-44A1-BF54-73F6D7B5CD9D}" type="parTrans" cxnId="{2D7B2E7E-93D3-4D5A-9C7A-4D6D01AC7C77}">
      <dgm:prSet/>
      <dgm:spPr/>
      <dgm:t>
        <a:bodyPr/>
        <a:lstStyle/>
        <a:p>
          <a:endParaRPr lang="en-US"/>
        </a:p>
      </dgm:t>
    </dgm:pt>
    <dgm:pt modelId="{BF918F65-98A8-40C1-9896-1C500CBEE33B}" type="sibTrans" cxnId="{2D7B2E7E-93D3-4D5A-9C7A-4D6D01AC7C77}">
      <dgm:prSet/>
      <dgm:spPr/>
      <dgm:t>
        <a:bodyPr/>
        <a:lstStyle/>
        <a:p>
          <a:endParaRPr lang="en-US"/>
        </a:p>
      </dgm:t>
    </dgm:pt>
    <dgm:pt modelId="{55E4896E-37B9-42EA-A0F2-D9876CBB879D}" type="pres">
      <dgm:prSet presAssocID="{A8B07078-4041-4E57-9337-152704D3267F}" presName="root" presStyleCnt="0">
        <dgm:presLayoutVars>
          <dgm:dir/>
          <dgm:resizeHandles val="exact"/>
        </dgm:presLayoutVars>
      </dgm:prSet>
      <dgm:spPr/>
    </dgm:pt>
    <dgm:pt modelId="{805A9713-FE88-4006-8C5D-EEE6F1B2CD92}" type="pres">
      <dgm:prSet presAssocID="{37D23D1E-1721-4E58-8348-F6BFF4BA7034}" presName="compNode" presStyleCnt="0"/>
      <dgm:spPr/>
    </dgm:pt>
    <dgm:pt modelId="{4BAF5EAC-86B4-4845-BEBF-1938C1618367}" type="pres">
      <dgm:prSet presAssocID="{37D23D1E-1721-4E58-8348-F6BFF4BA7034}" presName="bgRect" presStyleLbl="bgShp" presStyleIdx="0" presStyleCnt="3"/>
      <dgm:spPr/>
    </dgm:pt>
    <dgm:pt modelId="{CA5AB8A0-2D4F-475E-A3AE-8670B8A8EA9D}" type="pres">
      <dgm:prSet presAssocID="{37D23D1E-1721-4E58-8348-F6BFF4BA703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3827E2AC-BC5D-4DB5-A27A-571B552333A3}" type="pres">
      <dgm:prSet presAssocID="{37D23D1E-1721-4E58-8348-F6BFF4BA7034}" presName="spaceRect" presStyleCnt="0"/>
      <dgm:spPr/>
    </dgm:pt>
    <dgm:pt modelId="{0A409F21-2409-447A-BAD9-532416C5E082}" type="pres">
      <dgm:prSet presAssocID="{37D23D1E-1721-4E58-8348-F6BFF4BA7034}" presName="parTx" presStyleLbl="revTx" presStyleIdx="0" presStyleCnt="3">
        <dgm:presLayoutVars>
          <dgm:chMax val="0"/>
          <dgm:chPref val="0"/>
        </dgm:presLayoutVars>
      </dgm:prSet>
      <dgm:spPr/>
    </dgm:pt>
    <dgm:pt modelId="{F3100F5D-24B7-4078-B2F8-75FD1A419B82}" type="pres">
      <dgm:prSet presAssocID="{297A7C1F-3516-4DFE-8F14-5C186B1CC73B}" presName="sibTrans" presStyleCnt="0"/>
      <dgm:spPr/>
    </dgm:pt>
    <dgm:pt modelId="{F2E896DD-C17C-445F-9784-4E377D72797A}" type="pres">
      <dgm:prSet presAssocID="{A46225D3-4F0A-410B-8D48-60F8B81A2389}" presName="compNode" presStyleCnt="0"/>
      <dgm:spPr/>
    </dgm:pt>
    <dgm:pt modelId="{EE49FD72-B08E-4B6E-BFBD-C912353624B7}" type="pres">
      <dgm:prSet presAssocID="{A46225D3-4F0A-410B-8D48-60F8B81A2389}" presName="bgRect" presStyleLbl="bgShp" presStyleIdx="1" presStyleCnt="3"/>
      <dgm:spPr/>
    </dgm:pt>
    <dgm:pt modelId="{9F5A8A88-30D9-4A00-846B-D1107BABAA3E}" type="pres">
      <dgm:prSet presAssocID="{A46225D3-4F0A-410B-8D48-60F8B81A238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5D4771F4-4DAF-40B0-AF54-B97EAA8CA928}" type="pres">
      <dgm:prSet presAssocID="{A46225D3-4F0A-410B-8D48-60F8B81A2389}" presName="spaceRect" presStyleCnt="0"/>
      <dgm:spPr/>
    </dgm:pt>
    <dgm:pt modelId="{2F76EC62-0F0B-4F9E-9891-244A052D1AE0}" type="pres">
      <dgm:prSet presAssocID="{A46225D3-4F0A-410B-8D48-60F8B81A2389}" presName="parTx" presStyleLbl="revTx" presStyleIdx="1" presStyleCnt="3">
        <dgm:presLayoutVars>
          <dgm:chMax val="0"/>
          <dgm:chPref val="0"/>
        </dgm:presLayoutVars>
      </dgm:prSet>
      <dgm:spPr/>
    </dgm:pt>
    <dgm:pt modelId="{FBD1A683-3153-4191-A984-DE60B92C541A}" type="pres">
      <dgm:prSet presAssocID="{7B1CDFAA-6771-4E2D-BD67-D5386E677C8E}" presName="sibTrans" presStyleCnt="0"/>
      <dgm:spPr/>
    </dgm:pt>
    <dgm:pt modelId="{9E3D00C5-1D56-43E7-AB48-084AA1A3349C}" type="pres">
      <dgm:prSet presAssocID="{46A19E9A-1889-4F66-BC9B-B724DCD52117}" presName="compNode" presStyleCnt="0"/>
      <dgm:spPr/>
    </dgm:pt>
    <dgm:pt modelId="{72C7983A-16BA-4B18-89D1-4BD52A1FFEEE}" type="pres">
      <dgm:prSet presAssocID="{46A19E9A-1889-4F66-BC9B-B724DCD52117}" presName="bgRect" presStyleLbl="bgShp" presStyleIdx="2" presStyleCnt="3"/>
      <dgm:spPr/>
    </dgm:pt>
    <dgm:pt modelId="{1F133EF7-7FEC-436C-A04D-DF3AA92C9043}" type="pres">
      <dgm:prSet presAssocID="{46A19E9A-1889-4F66-BC9B-B724DCD521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shbowl"/>
        </a:ext>
      </dgm:extLst>
    </dgm:pt>
    <dgm:pt modelId="{58D7D21A-36F1-45E2-9514-EFD4FAEB96D2}" type="pres">
      <dgm:prSet presAssocID="{46A19E9A-1889-4F66-BC9B-B724DCD52117}" presName="spaceRect" presStyleCnt="0"/>
      <dgm:spPr/>
    </dgm:pt>
    <dgm:pt modelId="{1538CAEA-5A70-4C38-A90D-49F9ACD85366}" type="pres">
      <dgm:prSet presAssocID="{46A19E9A-1889-4F66-BC9B-B724DCD5211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EBF3304-A6BA-4AF9-8058-0676EC881E41}" srcId="{A8B07078-4041-4E57-9337-152704D3267F}" destId="{37D23D1E-1721-4E58-8348-F6BFF4BA7034}" srcOrd="0" destOrd="0" parTransId="{B66919B7-6F3B-4B07-8C82-083C602D6349}" sibTransId="{297A7C1F-3516-4DFE-8F14-5C186B1CC73B}"/>
    <dgm:cxn modelId="{EC318808-FDCC-4CED-A052-9E4BEC0F8D9D}" type="presOf" srcId="{A46225D3-4F0A-410B-8D48-60F8B81A2389}" destId="{2F76EC62-0F0B-4F9E-9891-244A052D1AE0}" srcOrd="0" destOrd="0" presId="urn:microsoft.com/office/officeart/2018/2/layout/IconVerticalSolidList"/>
    <dgm:cxn modelId="{6D82243F-DFAF-4684-B7BD-018B38B128BF}" type="presOf" srcId="{A8B07078-4041-4E57-9337-152704D3267F}" destId="{55E4896E-37B9-42EA-A0F2-D9876CBB879D}" srcOrd="0" destOrd="0" presId="urn:microsoft.com/office/officeart/2018/2/layout/IconVerticalSolidList"/>
    <dgm:cxn modelId="{2D7B2E7E-93D3-4D5A-9C7A-4D6D01AC7C77}" srcId="{A8B07078-4041-4E57-9337-152704D3267F}" destId="{46A19E9A-1889-4F66-BC9B-B724DCD52117}" srcOrd="2" destOrd="0" parTransId="{662FBEC9-5F41-44A1-BF54-73F6D7B5CD9D}" sibTransId="{BF918F65-98A8-40C1-9896-1C500CBEE33B}"/>
    <dgm:cxn modelId="{A2E33E83-9B74-4DAB-89E8-049E86AD8CC6}" srcId="{A8B07078-4041-4E57-9337-152704D3267F}" destId="{A46225D3-4F0A-410B-8D48-60F8B81A2389}" srcOrd="1" destOrd="0" parTransId="{2D93D5FB-8A90-4189-B5BE-BFFFE85F43E1}" sibTransId="{7B1CDFAA-6771-4E2D-BD67-D5386E677C8E}"/>
    <dgm:cxn modelId="{4CFFC2A1-0076-42C4-9C60-AF48806E0581}" type="presOf" srcId="{37D23D1E-1721-4E58-8348-F6BFF4BA7034}" destId="{0A409F21-2409-447A-BAD9-532416C5E082}" srcOrd="0" destOrd="0" presId="urn:microsoft.com/office/officeart/2018/2/layout/IconVerticalSolidList"/>
    <dgm:cxn modelId="{4582D5D7-AC52-48E0-8038-AC821DD19180}" type="presOf" srcId="{46A19E9A-1889-4F66-BC9B-B724DCD52117}" destId="{1538CAEA-5A70-4C38-A90D-49F9ACD85366}" srcOrd="0" destOrd="0" presId="urn:microsoft.com/office/officeart/2018/2/layout/IconVerticalSolidList"/>
    <dgm:cxn modelId="{47C77E2C-2B71-4BE2-9AB0-7A70BC41473A}" type="presParOf" srcId="{55E4896E-37B9-42EA-A0F2-D9876CBB879D}" destId="{805A9713-FE88-4006-8C5D-EEE6F1B2CD92}" srcOrd="0" destOrd="0" presId="urn:microsoft.com/office/officeart/2018/2/layout/IconVerticalSolidList"/>
    <dgm:cxn modelId="{C13D6715-3BDA-4AAB-B8CC-BF6ED886A3A2}" type="presParOf" srcId="{805A9713-FE88-4006-8C5D-EEE6F1B2CD92}" destId="{4BAF5EAC-86B4-4845-BEBF-1938C1618367}" srcOrd="0" destOrd="0" presId="urn:microsoft.com/office/officeart/2018/2/layout/IconVerticalSolidList"/>
    <dgm:cxn modelId="{AF1731C5-C3F3-4DD2-8DEE-684E96126FB4}" type="presParOf" srcId="{805A9713-FE88-4006-8C5D-EEE6F1B2CD92}" destId="{CA5AB8A0-2D4F-475E-A3AE-8670B8A8EA9D}" srcOrd="1" destOrd="0" presId="urn:microsoft.com/office/officeart/2018/2/layout/IconVerticalSolidList"/>
    <dgm:cxn modelId="{E929F40F-93CC-4435-A5D7-8E4D8E77E955}" type="presParOf" srcId="{805A9713-FE88-4006-8C5D-EEE6F1B2CD92}" destId="{3827E2AC-BC5D-4DB5-A27A-571B552333A3}" srcOrd="2" destOrd="0" presId="urn:microsoft.com/office/officeart/2018/2/layout/IconVerticalSolidList"/>
    <dgm:cxn modelId="{7151BE8A-4E36-46F0-9CAA-C38FCC6DCFF4}" type="presParOf" srcId="{805A9713-FE88-4006-8C5D-EEE6F1B2CD92}" destId="{0A409F21-2409-447A-BAD9-532416C5E082}" srcOrd="3" destOrd="0" presId="urn:microsoft.com/office/officeart/2018/2/layout/IconVerticalSolidList"/>
    <dgm:cxn modelId="{7BD63EED-DC0C-4A56-AA33-4E6AD0A3B966}" type="presParOf" srcId="{55E4896E-37B9-42EA-A0F2-D9876CBB879D}" destId="{F3100F5D-24B7-4078-B2F8-75FD1A419B82}" srcOrd="1" destOrd="0" presId="urn:microsoft.com/office/officeart/2018/2/layout/IconVerticalSolidList"/>
    <dgm:cxn modelId="{3D2220BD-67A9-49B8-9B07-3CF4B2B95B15}" type="presParOf" srcId="{55E4896E-37B9-42EA-A0F2-D9876CBB879D}" destId="{F2E896DD-C17C-445F-9784-4E377D72797A}" srcOrd="2" destOrd="0" presId="urn:microsoft.com/office/officeart/2018/2/layout/IconVerticalSolidList"/>
    <dgm:cxn modelId="{F6348150-A8B8-4BF4-957D-E63FDB6CBB3C}" type="presParOf" srcId="{F2E896DD-C17C-445F-9784-4E377D72797A}" destId="{EE49FD72-B08E-4B6E-BFBD-C912353624B7}" srcOrd="0" destOrd="0" presId="urn:microsoft.com/office/officeart/2018/2/layout/IconVerticalSolidList"/>
    <dgm:cxn modelId="{574844F6-4CCF-4D67-AE94-BE88AC5B5EEE}" type="presParOf" srcId="{F2E896DD-C17C-445F-9784-4E377D72797A}" destId="{9F5A8A88-30D9-4A00-846B-D1107BABAA3E}" srcOrd="1" destOrd="0" presId="urn:microsoft.com/office/officeart/2018/2/layout/IconVerticalSolidList"/>
    <dgm:cxn modelId="{FEAD819E-B049-4C68-A5FE-62389EE06274}" type="presParOf" srcId="{F2E896DD-C17C-445F-9784-4E377D72797A}" destId="{5D4771F4-4DAF-40B0-AF54-B97EAA8CA928}" srcOrd="2" destOrd="0" presId="urn:microsoft.com/office/officeart/2018/2/layout/IconVerticalSolidList"/>
    <dgm:cxn modelId="{D3DE67A4-9337-4804-BA7E-932F073CF3F6}" type="presParOf" srcId="{F2E896DD-C17C-445F-9784-4E377D72797A}" destId="{2F76EC62-0F0B-4F9E-9891-244A052D1AE0}" srcOrd="3" destOrd="0" presId="urn:microsoft.com/office/officeart/2018/2/layout/IconVerticalSolidList"/>
    <dgm:cxn modelId="{A0D1FC5E-951E-4320-868D-80FB0FCBD01E}" type="presParOf" srcId="{55E4896E-37B9-42EA-A0F2-D9876CBB879D}" destId="{FBD1A683-3153-4191-A984-DE60B92C541A}" srcOrd="3" destOrd="0" presId="urn:microsoft.com/office/officeart/2018/2/layout/IconVerticalSolidList"/>
    <dgm:cxn modelId="{E737AB6B-E558-4B3F-BED0-CE36744F644E}" type="presParOf" srcId="{55E4896E-37B9-42EA-A0F2-D9876CBB879D}" destId="{9E3D00C5-1D56-43E7-AB48-084AA1A3349C}" srcOrd="4" destOrd="0" presId="urn:microsoft.com/office/officeart/2018/2/layout/IconVerticalSolidList"/>
    <dgm:cxn modelId="{B535E0B5-826C-4822-93F1-084A4EDA91D2}" type="presParOf" srcId="{9E3D00C5-1D56-43E7-AB48-084AA1A3349C}" destId="{72C7983A-16BA-4B18-89D1-4BD52A1FFEEE}" srcOrd="0" destOrd="0" presId="urn:microsoft.com/office/officeart/2018/2/layout/IconVerticalSolidList"/>
    <dgm:cxn modelId="{C56C7004-10CC-4EF8-88D9-F9D484E804B3}" type="presParOf" srcId="{9E3D00C5-1D56-43E7-AB48-084AA1A3349C}" destId="{1F133EF7-7FEC-436C-A04D-DF3AA92C9043}" srcOrd="1" destOrd="0" presId="urn:microsoft.com/office/officeart/2018/2/layout/IconVerticalSolidList"/>
    <dgm:cxn modelId="{401F9FD4-B624-490E-9CEC-7BC499EA1852}" type="presParOf" srcId="{9E3D00C5-1D56-43E7-AB48-084AA1A3349C}" destId="{58D7D21A-36F1-45E2-9514-EFD4FAEB96D2}" srcOrd="2" destOrd="0" presId="urn:microsoft.com/office/officeart/2018/2/layout/IconVerticalSolidList"/>
    <dgm:cxn modelId="{88AC858E-3F9C-4428-B2C4-E0711A85F245}" type="presParOf" srcId="{9E3D00C5-1D56-43E7-AB48-084AA1A3349C}" destId="{1538CAEA-5A70-4C38-A90D-49F9ACD853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C88121-8751-4CBF-B199-6A088BD636B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3230A-8BC1-4DB4-8971-58FBF90E5E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Continue stocking plan through 2027</a:t>
          </a:r>
        </a:p>
      </dgm:t>
    </dgm:pt>
    <dgm:pt modelId="{E9B29B64-C810-4C4B-9112-A07C13582563}" type="parTrans" cxnId="{C3CFD4CF-04EC-4D29-B8D9-A3A430C03CA2}">
      <dgm:prSet/>
      <dgm:spPr/>
      <dgm:t>
        <a:bodyPr/>
        <a:lstStyle/>
        <a:p>
          <a:endParaRPr lang="en-US"/>
        </a:p>
      </dgm:t>
    </dgm:pt>
    <dgm:pt modelId="{A69CEAA2-515D-47DA-83A4-3EC85B8BAAB9}" type="sibTrans" cxnId="{C3CFD4CF-04EC-4D29-B8D9-A3A430C03CA2}">
      <dgm:prSet/>
      <dgm:spPr/>
      <dgm:t>
        <a:bodyPr/>
        <a:lstStyle/>
        <a:p>
          <a:endParaRPr lang="en-US"/>
        </a:p>
      </dgm:t>
    </dgm:pt>
    <dgm:pt modelId="{74617BEB-86A6-4B90-B03A-8834DB6A8E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Allow private fish stockings</a:t>
          </a:r>
        </a:p>
      </dgm:t>
    </dgm:pt>
    <dgm:pt modelId="{ECB781B9-63D4-4969-AFAA-26C042CD86DF}" type="parTrans" cxnId="{AB2CFDF1-4AAA-410D-9E00-8C8DF6B5141E}">
      <dgm:prSet/>
      <dgm:spPr/>
      <dgm:t>
        <a:bodyPr/>
        <a:lstStyle/>
        <a:p>
          <a:endParaRPr lang="en-US"/>
        </a:p>
      </dgm:t>
    </dgm:pt>
    <dgm:pt modelId="{3636B55C-3BD3-4B81-99DD-8540515DFD59}" type="sibTrans" cxnId="{AB2CFDF1-4AAA-410D-9E00-8C8DF6B5141E}">
      <dgm:prSet/>
      <dgm:spPr/>
      <dgm:t>
        <a:bodyPr/>
        <a:lstStyle/>
        <a:p>
          <a:endParaRPr lang="en-US"/>
        </a:p>
      </dgm:t>
    </dgm:pt>
    <dgm:pt modelId="{25403218-CEF2-497B-B23C-138DBBEFB2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Largest size available is recommended</a:t>
          </a:r>
        </a:p>
      </dgm:t>
    </dgm:pt>
    <dgm:pt modelId="{B5E9D8CD-DDE5-4AF7-A0DF-B9843E7FB1A2}" type="parTrans" cxnId="{033E8E80-06AE-4684-B77B-17D53B16D7C9}">
      <dgm:prSet/>
      <dgm:spPr/>
      <dgm:t>
        <a:bodyPr/>
        <a:lstStyle/>
        <a:p>
          <a:endParaRPr lang="en-US"/>
        </a:p>
      </dgm:t>
    </dgm:pt>
    <dgm:pt modelId="{0D211AFB-6F0D-468F-A8CC-33AECDC06BF1}" type="sibTrans" cxnId="{033E8E80-06AE-4684-B77B-17D53B16D7C9}">
      <dgm:prSet/>
      <dgm:spPr/>
      <dgm:t>
        <a:bodyPr/>
        <a:lstStyle/>
        <a:p>
          <a:endParaRPr lang="en-US"/>
        </a:p>
      </dgm:t>
    </dgm:pt>
    <dgm:pt modelId="{AAEFEF09-44F5-49C0-AA35-003754FBEE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Survey in 2028</a:t>
          </a:r>
        </a:p>
      </dgm:t>
    </dgm:pt>
    <dgm:pt modelId="{2C57CA88-DB2A-4F8D-B394-1F84F7AEE1C3}" type="parTrans" cxnId="{A4ACE813-C8C3-4F3B-A9C2-10E09BA1AC5D}">
      <dgm:prSet/>
      <dgm:spPr/>
      <dgm:t>
        <a:bodyPr/>
        <a:lstStyle/>
        <a:p>
          <a:endParaRPr lang="en-US"/>
        </a:p>
      </dgm:t>
    </dgm:pt>
    <dgm:pt modelId="{A3963017-4350-4ADC-A3B2-5F4A49C84D3F}" type="sibTrans" cxnId="{A4ACE813-C8C3-4F3B-A9C2-10E09BA1AC5D}">
      <dgm:prSet/>
      <dgm:spPr/>
      <dgm:t>
        <a:bodyPr/>
        <a:lstStyle/>
        <a:p>
          <a:endParaRPr lang="en-US"/>
        </a:p>
      </dgm:t>
    </dgm:pt>
    <dgm:pt modelId="{5743CA70-FE45-40AB-9B24-2BA9D25124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Revisit management plan in early 2029</a:t>
          </a:r>
        </a:p>
      </dgm:t>
    </dgm:pt>
    <dgm:pt modelId="{87FD83D6-21D8-4D23-BA21-54A4A7FB08AA}" type="parTrans" cxnId="{1EB5CEFC-E971-48ED-AD87-FF93C9D55340}">
      <dgm:prSet/>
      <dgm:spPr/>
      <dgm:t>
        <a:bodyPr/>
        <a:lstStyle/>
        <a:p>
          <a:endParaRPr lang="en-US"/>
        </a:p>
      </dgm:t>
    </dgm:pt>
    <dgm:pt modelId="{33D8BB65-C656-45CD-BE01-3E537E821239}" type="sibTrans" cxnId="{1EB5CEFC-E971-48ED-AD87-FF93C9D55340}">
      <dgm:prSet/>
      <dgm:spPr/>
      <dgm:t>
        <a:bodyPr/>
        <a:lstStyle/>
        <a:p>
          <a:endParaRPr lang="en-US"/>
        </a:p>
      </dgm:t>
    </dgm:pt>
    <dgm:pt modelId="{BC49E640-5285-4134-A332-6F32052040EE}" type="pres">
      <dgm:prSet presAssocID="{BEC88121-8751-4CBF-B199-6A088BD636BF}" presName="root" presStyleCnt="0">
        <dgm:presLayoutVars>
          <dgm:dir/>
          <dgm:resizeHandles val="exact"/>
        </dgm:presLayoutVars>
      </dgm:prSet>
      <dgm:spPr/>
    </dgm:pt>
    <dgm:pt modelId="{378478F0-875F-490F-9FDE-528D899BD0AA}" type="pres">
      <dgm:prSet presAssocID="{5B23230A-8BC1-4DB4-8971-58FBF90E5E46}" presName="compNode" presStyleCnt="0"/>
      <dgm:spPr/>
    </dgm:pt>
    <dgm:pt modelId="{370F1D04-7FCC-4D73-AAF5-7640FAEE9EDC}" type="pres">
      <dgm:prSet presAssocID="{5B23230A-8BC1-4DB4-8971-58FBF90E5E46}" presName="bgRect" presStyleLbl="bgShp" presStyleIdx="0" presStyleCnt="4"/>
      <dgm:spPr/>
    </dgm:pt>
    <dgm:pt modelId="{43E88AAB-A92C-402B-9DD6-0A9CCD7AC746}" type="pres">
      <dgm:prSet presAssocID="{5B23230A-8BC1-4DB4-8971-58FBF90E5E46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0E066782-8588-4F87-AEAB-B161438772B1}" type="pres">
      <dgm:prSet presAssocID="{5B23230A-8BC1-4DB4-8971-58FBF90E5E46}" presName="spaceRect" presStyleCnt="0"/>
      <dgm:spPr/>
    </dgm:pt>
    <dgm:pt modelId="{73A08901-8DBD-417A-BD67-75CD475524FD}" type="pres">
      <dgm:prSet presAssocID="{5B23230A-8BC1-4DB4-8971-58FBF90E5E46}" presName="parTx" presStyleLbl="revTx" presStyleIdx="0" presStyleCnt="5">
        <dgm:presLayoutVars>
          <dgm:chMax val="0"/>
          <dgm:chPref val="0"/>
        </dgm:presLayoutVars>
      </dgm:prSet>
      <dgm:spPr/>
    </dgm:pt>
    <dgm:pt modelId="{739DCC48-F392-445C-8CF1-7F4A34B71EB9}" type="pres">
      <dgm:prSet presAssocID="{A69CEAA2-515D-47DA-83A4-3EC85B8BAAB9}" presName="sibTrans" presStyleCnt="0"/>
      <dgm:spPr/>
    </dgm:pt>
    <dgm:pt modelId="{8FEBF2AD-C18D-4113-AB4A-E2FA60902C1C}" type="pres">
      <dgm:prSet presAssocID="{74617BEB-86A6-4B90-B03A-8834DB6A8E74}" presName="compNode" presStyleCnt="0"/>
      <dgm:spPr/>
    </dgm:pt>
    <dgm:pt modelId="{87D0A575-698F-4949-9B3F-0BDA483B50DC}" type="pres">
      <dgm:prSet presAssocID="{74617BEB-86A6-4B90-B03A-8834DB6A8E74}" presName="bgRect" presStyleLbl="bgShp" presStyleIdx="1" presStyleCnt="4"/>
      <dgm:spPr/>
    </dgm:pt>
    <dgm:pt modelId="{B0C8A351-95DB-42A3-983F-AA7035B60B3A}" type="pres">
      <dgm:prSet presAssocID="{74617BEB-86A6-4B90-B03A-8834DB6A8E74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3D841187-C41A-4DD8-A5D1-E267F3F70F24}" type="pres">
      <dgm:prSet presAssocID="{74617BEB-86A6-4B90-B03A-8834DB6A8E74}" presName="spaceRect" presStyleCnt="0"/>
      <dgm:spPr/>
    </dgm:pt>
    <dgm:pt modelId="{E7602361-19FA-4C35-BE3C-E26E37D269B5}" type="pres">
      <dgm:prSet presAssocID="{74617BEB-86A6-4B90-B03A-8834DB6A8E74}" presName="parTx" presStyleLbl="revTx" presStyleIdx="1" presStyleCnt="5">
        <dgm:presLayoutVars>
          <dgm:chMax val="0"/>
          <dgm:chPref val="0"/>
        </dgm:presLayoutVars>
      </dgm:prSet>
      <dgm:spPr/>
    </dgm:pt>
    <dgm:pt modelId="{23FC068E-4BF8-452E-82CB-49506B3ED89D}" type="pres">
      <dgm:prSet presAssocID="{74617BEB-86A6-4B90-B03A-8834DB6A8E74}" presName="desTx" presStyleLbl="revTx" presStyleIdx="2" presStyleCnt="5">
        <dgm:presLayoutVars/>
      </dgm:prSet>
      <dgm:spPr/>
    </dgm:pt>
    <dgm:pt modelId="{C32C43F9-9585-4D92-8780-6D5B3993B004}" type="pres">
      <dgm:prSet presAssocID="{3636B55C-3BD3-4B81-99DD-8540515DFD59}" presName="sibTrans" presStyleCnt="0"/>
      <dgm:spPr/>
    </dgm:pt>
    <dgm:pt modelId="{172CD162-21F1-41D6-B080-D587F98A0A11}" type="pres">
      <dgm:prSet presAssocID="{AAEFEF09-44F5-49C0-AA35-003754FBEEC9}" presName="compNode" presStyleCnt="0"/>
      <dgm:spPr/>
    </dgm:pt>
    <dgm:pt modelId="{CAFDD92D-B349-426B-A523-688FC22767AA}" type="pres">
      <dgm:prSet presAssocID="{AAEFEF09-44F5-49C0-AA35-003754FBEEC9}" presName="bgRect" presStyleLbl="bgShp" presStyleIdx="2" presStyleCnt="4"/>
      <dgm:spPr/>
    </dgm:pt>
    <dgm:pt modelId="{86AF5B75-30C5-4871-B71B-4D7477DF3FE4}" type="pres">
      <dgm:prSet presAssocID="{AAEFEF09-44F5-49C0-AA35-003754FBEEC9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DC59ABC-72AC-47FF-89E8-A943B6CE6B6A}" type="pres">
      <dgm:prSet presAssocID="{AAEFEF09-44F5-49C0-AA35-003754FBEEC9}" presName="spaceRect" presStyleCnt="0"/>
      <dgm:spPr/>
    </dgm:pt>
    <dgm:pt modelId="{B09FA692-2272-4905-9928-41DFF9B1171B}" type="pres">
      <dgm:prSet presAssocID="{AAEFEF09-44F5-49C0-AA35-003754FBEEC9}" presName="parTx" presStyleLbl="revTx" presStyleIdx="3" presStyleCnt="5">
        <dgm:presLayoutVars>
          <dgm:chMax val="0"/>
          <dgm:chPref val="0"/>
        </dgm:presLayoutVars>
      </dgm:prSet>
      <dgm:spPr/>
    </dgm:pt>
    <dgm:pt modelId="{99853F5F-7E8F-4266-ABB2-E9A68B348B31}" type="pres">
      <dgm:prSet presAssocID="{A3963017-4350-4ADC-A3B2-5F4A49C84D3F}" presName="sibTrans" presStyleCnt="0"/>
      <dgm:spPr/>
    </dgm:pt>
    <dgm:pt modelId="{8FC755A1-BE9D-44F4-88A0-6C243C16943D}" type="pres">
      <dgm:prSet presAssocID="{5743CA70-FE45-40AB-9B24-2BA9D251247C}" presName="compNode" presStyleCnt="0"/>
      <dgm:spPr/>
    </dgm:pt>
    <dgm:pt modelId="{B59DFC83-A6FD-49A8-B0EF-4B7B81CD2D51}" type="pres">
      <dgm:prSet presAssocID="{5743CA70-FE45-40AB-9B24-2BA9D251247C}" presName="bgRect" presStyleLbl="bgShp" presStyleIdx="3" presStyleCnt="4"/>
      <dgm:spPr/>
    </dgm:pt>
    <dgm:pt modelId="{2123A9BF-3572-47E2-8A44-91596F76DB47}" type="pres">
      <dgm:prSet presAssocID="{5743CA70-FE45-40AB-9B24-2BA9D251247C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14655DE-C394-4D06-B273-43224FE618A7}" type="pres">
      <dgm:prSet presAssocID="{5743CA70-FE45-40AB-9B24-2BA9D251247C}" presName="spaceRect" presStyleCnt="0"/>
      <dgm:spPr/>
    </dgm:pt>
    <dgm:pt modelId="{FB0689D9-DBF2-4DB6-94D0-6D3D00513E76}" type="pres">
      <dgm:prSet presAssocID="{5743CA70-FE45-40AB-9B24-2BA9D251247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4ACE813-C8C3-4F3B-A9C2-10E09BA1AC5D}" srcId="{BEC88121-8751-4CBF-B199-6A088BD636BF}" destId="{AAEFEF09-44F5-49C0-AA35-003754FBEEC9}" srcOrd="2" destOrd="0" parTransId="{2C57CA88-DB2A-4F8D-B394-1F84F7AEE1C3}" sibTransId="{A3963017-4350-4ADC-A3B2-5F4A49C84D3F}"/>
    <dgm:cxn modelId="{F3F3D82B-3489-433A-AA71-5E62E46949B6}" type="presOf" srcId="{AAEFEF09-44F5-49C0-AA35-003754FBEEC9}" destId="{B09FA692-2272-4905-9928-41DFF9B1171B}" srcOrd="0" destOrd="0" presId="urn:microsoft.com/office/officeart/2018/2/layout/IconVerticalSolidList"/>
    <dgm:cxn modelId="{F0312F3D-46F2-4DE7-8914-0573A78CB92C}" type="presOf" srcId="{BEC88121-8751-4CBF-B199-6A088BD636BF}" destId="{BC49E640-5285-4134-A332-6F32052040EE}" srcOrd="0" destOrd="0" presId="urn:microsoft.com/office/officeart/2018/2/layout/IconVerticalSolidList"/>
    <dgm:cxn modelId="{C6BEEA4A-0557-4A96-829E-411BE22BB25F}" type="presOf" srcId="{25403218-CEF2-497B-B23C-138DBBEFB2B6}" destId="{23FC068E-4BF8-452E-82CB-49506B3ED89D}" srcOrd="0" destOrd="0" presId="urn:microsoft.com/office/officeart/2018/2/layout/IconVerticalSolidList"/>
    <dgm:cxn modelId="{033E8E80-06AE-4684-B77B-17D53B16D7C9}" srcId="{74617BEB-86A6-4B90-B03A-8834DB6A8E74}" destId="{25403218-CEF2-497B-B23C-138DBBEFB2B6}" srcOrd="0" destOrd="0" parTransId="{B5E9D8CD-DDE5-4AF7-A0DF-B9843E7FB1A2}" sibTransId="{0D211AFB-6F0D-468F-A8CC-33AECDC06BF1}"/>
    <dgm:cxn modelId="{6DDDCF8B-D933-4719-936A-DCFBF5A979C6}" type="presOf" srcId="{5B23230A-8BC1-4DB4-8971-58FBF90E5E46}" destId="{73A08901-8DBD-417A-BD67-75CD475524FD}" srcOrd="0" destOrd="0" presId="urn:microsoft.com/office/officeart/2018/2/layout/IconVerticalSolidList"/>
    <dgm:cxn modelId="{23C0ED8C-9188-4C37-99D1-3381457DCC19}" type="presOf" srcId="{74617BEB-86A6-4B90-B03A-8834DB6A8E74}" destId="{E7602361-19FA-4C35-BE3C-E26E37D269B5}" srcOrd="0" destOrd="0" presId="urn:microsoft.com/office/officeart/2018/2/layout/IconVerticalSolidList"/>
    <dgm:cxn modelId="{B8989EB2-F068-4DE2-83E8-787C7718685B}" type="presOf" srcId="{5743CA70-FE45-40AB-9B24-2BA9D251247C}" destId="{FB0689D9-DBF2-4DB6-94D0-6D3D00513E76}" srcOrd="0" destOrd="0" presId="urn:microsoft.com/office/officeart/2018/2/layout/IconVerticalSolidList"/>
    <dgm:cxn modelId="{C3CFD4CF-04EC-4D29-B8D9-A3A430C03CA2}" srcId="{BEC88121-8751-4CBF-B199-6A088BD636BF}" destId="{5B23230A-8BC1-4DB4-8971-58FBF90E5E46}" srcOrd="0" destOrd="0" parTransId="{E9B29B64-C810-4C4B-9112-A07C13582563}" sibTransId="{A69CEAA2-515D-47DA-83A4-3EC85B8BAAB9}"/>
    <dgm:cxn modelId="{AB2CFDF1-4AAA-410D-9E00-8C8DF6B5141E}" srcId="{BEC88121-8751-4CBF-B199-6A088BD636BF}" destId="{74617BEB-86A6-4B90-B03A-8834DB6A8E74}" srcOrd="1" destOrd="0" parTransId="{ECB781B9-63D4-4969-AFAA-26C042CD86DF}" sibTransId="{3636B55C-3BD3-4B81-99DD-8540515DFD59}"/>
    <dgm:cxn modelId="{1EB5CEFC-E971-48ED-AD87-FF93C9D55340}" srcId="{BEC88121-8751-4CBF-B199-6A088BD636BF}" destId="{5743CA70-FE45-40AB-9B24-2BA9D251247C}" srcOrd="3" destOrd="0" parTransId="{87FD83D6-21D8-4D23-BA21-54A4A7FB08AA}" sibTransId="{33D8BB65-C656-45CD-BE01-3E537E821239}"/>
    <dgm:cxn modelId="{5796C3B5-63E1-4599-A01D-90065AE383EA}" type="presParOf" srcId="{BC49E640-5285-4134-A332-6F32052040EE}" destId="{378478F0-875F-490F-9FDE-528D899BD0AA}" srcOrd="0" destOrd="0" presId="urn:microsoft.com/office/officeart/2018/2/layout/IconVerticalSolidList"/>
    <dgm:cxn modelId="{607E0F70-DD8E-4E6C-AA4A-AA9C4B691DB1}" type="presParOf" srcId="{378478F0-875F-490F-9FDE-528D899BD0AA}" destId="{370F1D04-7FCC-4D73-AAF5-7640FAEE9EDC}" srcOrd="0" destOrd="0" presId="urn:microsoft.com/office/officeart/2018/2/layout/IconVerticalSolidList"/>
    <dgm:cxn modelId="{B57869C1-0640-4A13-808A-78863B4261A6}" type="presParOf" srcId="{378478F0-875F-490F-9FDE-528D899BD0AA}" destId="{43E88AAB-A92C-402B-9DD6-0A9CCD7AC746}" srcOrd="1" destOrd="0" presId="urn:microsoft.com/office/officeart/2018/2/layout/IconVerticalSolidList"/>
    <dgm:cxn modelId="{0B07325C-7DC5-45E3-A884-49D8D3948CF2}" type="presParOf" srcId="{378478F0-875F-490F-9FDE-528D899BD0AA}" destId="{0E066782-8588-4F87-AEAB-B161438772B1}" srcOrd="2" destOrd="0" presId="urn:microsoft.com/office/officeart/2018/2/layout/IconVerticalSolidList"/>
    <dgm:cxn modelId="{E405E413-D276-4C88-B964-1D9FAC705341}" type="presParOf" srcId="{378478F0-875F-490F-9FDE-528D899BD0AA}" destId="{73A08901-8DBD-417A-BD67-75CD475524FD}" srcOrd="3" destOrd="0" presId="urn:microsoft.com/office/officeart/2018/2/layout/IconVerticalSolidList"/>
    <dgm:cxn modelId="{FF3F1C10-B9C0-447F-8122-03B8418FC708}" type="presParOf" srcId="{BC49E640-5285-4134-A332-6F32052040EE}" destId="{739DCC48-F392-445C-8CF1-7F4A34B71EB9}" srcOrd="1" destOrd="0" presId="urn:microsoft.com/office/officeart/2018/2/layout/IconVerticalSolidList"/>
    <dgm:cxn modelId="{00B38CE4-CBC0-477F-80B3-6AED105EF8E0}" type="presParOf" srcId="{BC49E640-5285-4134-A332-6F32052040EE}" destId="{8FEBF2AD-C18D-4113-AB4A-E2FA60902C1C}" srcOrd="2" destOrd="0" presId="urn:microsoft.com/office/officeart/2018/2/layout/IconVerticalSolidList"/>
    <dgm:cxn modelId="{9A3A7D13-2352-4E81-BAB1-2E9F6FF4A03E}" type="presParOf" srcId="{8FEBF2AD-C18D-4113-AB4A-E2FA60902C1C}" destId="{87D0A575-698F-4949-9B3F-0BDA483B50DC}" srcOrd="0" destOrd="0" presId="urn:microsoft.com/office/officeart/2018/2/layout/IconVerticalSolidList"/>
    <dgm:cxn modelId="{E8ECBDC2-3FAA-468F-B4AE-293002F6094F}" type="presParOf" srcId="{8FEBF2AD-C18D-4113-AB4A-E2FA60902C1C}" destId="{B0C8A351-95DB-42A3-983F-AA7035B60B3A}" srcOrd="1" destOrd="0" presId="urn:microsoft.com/office/officeart/2018/2/layout/IconVerticalSolidList"/>
    <dgm:cxn modelId="{9847658B-D170-4B99-B72F-655F19D0E6B4}" type="presParOf" srcId="{8FEBF2AD-C18D-4113-AB4A-E2FA60902C1C}" destId="{3D841187-C41A-4DD8-A5D1-E267F3F70F24}" srcOrd="2" destOrd="0" presId="urn:microsoft.com/office/officeart/2018/2/layout/IconVerticalSolidList"/>
    <dgm:cxn modelId="{82E30679-251A-4BD2-8B87-24AD68AE7F25}" type="presParOf" srcId="{8FEBF2AD-C18D-4113-AB4A-E2FA60902C1C}" destId="{E7602361-19FA-4C35-BE3C-E26E37D269B5}" srcOrd="3" destOrd="0" presId="urn:microsoft.com/office/officeart/2018/2/layout/IconVerticalSolidList"/>
    <dgm:cxn modelId="{CAE1B8A0-2BA2-4D9D-BBCE-CDFBE3151B1D}" type="presParOf" srcId="{8FEBF2AD-C18D-4113-AB4A-E2FA60902C1C}" destId="{23FC068E-4BF8-452E-82CB-49506B3ED89D}" srcOrd="4" destOrd="0" presId="urn:microsoft.com/office/officeart/2018/2/layout/IconVerticalSolidList"/>
    <dgm:cxn modelId="{D178D0AB-6245-4B9C-B2ED-26DEFD09F13B}" type="presParOf" srcId="{BC49E640-5285-4134-A332-6F32052040EE}" destId="{C32C43F9-9585-4D92-8780-6D5B3993B004}" srcOrd="3" destOrd="0" presId="urn:microsoft.com/office/officeart/2018/2/layout/IconVerticalSolidList"/>
    <dgm:cxn modelId="{204023E9-7628-4D32-B359-B7E942534737}" type="presParOf" srcId="{BC49E640-5285-4134-A332-6F32052040EE}" destId="{172CD162-21F1-41D6-B080-D587F98A0A11}" srcOrd="4" destOrd="0" presId="urn:microsoft.com/office/officeart/2018/2/layout/IconVerticalSolidList"/>
    <dgm:cxn modelId="{43E2A0D5-24E7-420F-9A59-D0FE9E41CF9B}" type="presParOf" srcId="{172CD162-21F1-41D6-B080-D587F98A0A11}" destId="{CAFDD92D-B349-426B-A523-688FC22767AA}" srcOrd="0" destOrd="0" presId="urn:microsoft.com/office/officeart/2018/2/layout/IconVerticalSolidList"/>
    <dgm:cxn modelId="{649D46B1-3117-4A90-8FFF-D3833E6194C1}" type="presParOf" srcId="{172CD162-21F1-41D6-B080-D587F98A0A11}" destId="{86AF5B75-30C5-4871-B71B-4D7477DF3FE4}" srcOrd="1" destOrd="0" presId="urn:microsoft.com/office/officeart/2018/2/layout/IconVerticalSolidList"/>
    <dgm:cxn modelId="{37E2E379-8756-42E2-9FBC-71C800AB571B}" type="presParOf" srcId="{172CD162-21F1-41D6-B080-D587F98A0A11}" destId="{6DC59ABC-72AC-47FF-89E8-A943B6CE6B6A}" srcOrd="2" destOrd="0" presId="urn:microsoft.com/office/officeart/2018/2/layout/IconVerticalSolidList"/>
    <dgm:cxn modelId="{DADF47AE-E7D3-4255-980E-E1D610C2D618}" type="presParOf" srcId="{172CD162-21F1-41D6-B080-D587F98A0A11}" destId="{B09FA692-2272-4905-9928-41DFF9B1171B}" srcOrd="3" destOrd="0" presId="urn:microsoft.com/office/officeart/2018/2/layout/IconVerticalSolidList"/>
    <dgm:cxn modelId="{C96C0B88-0F45-46B6-8C2A-81868B65DEF7}" type="presParOf" srcId="{BC49E640-5285-4134-A332-6F32052040EE}" destId="{99853F5F-7E8F-4266-ABB2-E9A68B348B31}" srcOrd="5" destOrd="0" presId="urn:microsoft.com/office/officeart/2018/2/layout/IconVerticalSolidList"/>
    <dgm:cxn modelId="{D3A3AD8D-BBBE-4597-8F19-40B687C2D353}" type="presParOf" srcId="{BC49E640-5285-4134-A332-6F32052040EE}" destId="{8FC755A1-BE9D-44F4-88A0-6C243C16943D}" srcOrd="6" destOrd="0" presId="urn:microsoft.com/office/officeart/2018/2/layout/IconVerticalSolidList"/>
    <dgm:cxn modelId="{0ACABA6A-6EA1-440A-9508-F6536D47AFAA}" type="presParOf" srcId="{8FC755A1-BE9D-44F4-88A0-6C243C16943D}" destId="{B59DFC83-A6FD-49A8-B0EF-4B7B81CD2D51}" srcOrd="0" destOrd="0" presId="urn:microsoft.com/office/officeart/2018/2/layout/IconVerticalSolidList"/>
    <dgm:cxn modelId="{58AA8382-FC7A-4003-80E3-A53AA20A30C4}" type="presParOf" srcId="{8FC755A1-BE9D-44F4-88A0-6C243C16943D}" destId="{2123A9BF-3572-47E2-8A44-91596F76DB47}" srcOrd="1" destOrd="0" presId="urn:microsoft.com/office/officeart/2018/2/layout/IconVerticalSolidList"/>
    <dgm:cxn modelId="{EAD174A0-83EC-4BC9-BAB3-DB20F264F3F8}" type="presParOf" srcId="{8FC755A1-BE9D-44F4-88A0-6C243C16943D}" destId="{814655DE-C394-4D06-B273-43224FE618A7}" srcOrd="2" destOrd="0" presId="urn:microsoft.com/office/officeart/2018/2/layout/IconVerticalSolidList"/>
    <dgm:cxn modelId="{0AC0E05D-787A-46CC-A8FF-CB006390571C}" type="presParOf" srcId="{8FC755A1-BE9D-44F4-88A0-6C243C16943D}" destId="{FB0689D9-DBF2-4DB6-94D0-6D3D00513E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4AF48-EDA6-4BA8-86C6-0B27D46B79C6}">
      <dsp:nvSpPr>
        <dsp:cNvPr id="0" name=""/>
        <dsp:cNvSpPr/>
      </dsp:nvSpPr>
      <dsp:spPr>
        <a:xfrm>
          <a:off x="0" y="2176272"/>
          <a:ext cx="78867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8000D-9AB1-4FE1-A8E6-24B21FF5A0DC}">
      <dsp:nvSpPr>
        <dsp:cNvPr id="0" name=""/>
        <dsp:cNvSpPr/>
      </dsp:nvSpPr>
      <dsp:spPr>
        <a:xfrm>
          <a:off x="236601" y="1349288"/>
          <a:ext cx="3470148" cy="5223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2023</a:t>
          </a:r>
        </a:p>
      </dsp:txBody>
      <dsp:txXfrm>
        <a:off x="236601" y="1349288"/>
        <a:ext cx="3470148" cy="522305"/>
      </dsp:txXfrm>
    </dsp:sp>
    <dsp:sp modelId="{421738BC-6089-4A7F-B60A-8F45F3D45FA7}">
      <dsp:nvSpPr>
        <dsp:cNvPr id="0" name=""/>
        <dsp:cNvSpPr/>
      </dsp:nvSpPr>
      <dsp:spPr>
        <a:xfrm>
          <a:off x="236601" y="66621"/>
          <a:ext cx="3470148" cy="128266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Conduct a gill net only survey to evaluate walleye stocking in 2023 on Side, Sturgeon, and Little Sturgeon.  </a:t>
          </a:r>
        </a:p>
      </dsp:txBody>
      <dsp:txXfrm>
        <a:off x="236601" y="66621"/>
        <a:ext cx="3470148" cy="1282667"/>
      </dsp:txXfrm>
    </dsp:sp>
    <dsp:sp modelId="{43C68A0F-AE2D-4B32-8EFC-0D1FEE761EA3}">
      <dsp:nvSpPr>
        <dsp:cNvPr id="0" name=""/>
        <dsp:cNvSpPr/>
      </dsp:nvSpPr>
      <dsp:spPr>
        <a:xfrm>
          <a:off x="1971675" y="1871593"/>
          <a:ext cx="0" cy="304678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FD593-9819-4C31-A3A3-B764830D399B}">
      <dsp:nvSpPr>
        <dsp:cNvPr id="0" name=""/>
        <dsp:cNvSpPr/>
      </dsp:nvSpPr>
      <dsp:spPr>
        <a:xfrm>
          <a:off x="4179951" y="2480950"/>
          <a:ext cx="3470148" cy="52230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2028</a:t>
          </a:r>
        </a:p>
      </dsp:txBody>
      <dsp:txXfrm>
        <a:off x="4179951" y="2480950"/>
        <a:ext cx="3470148" cy="522305"/>
      </dsp:txXfrm>
    </dsp:sp>
    <dsp:sp modelId="{4D261D61-D84E-4ACA-B957-4F2C6B7B23FD}">
      <dsp:nvSpPr>
        <dsp:cNvPr id="0" name=""/>
        <dsp:cNvSpPr/>
      </dsp:nvSpPr>
      <dsp:spPr>
        <a:xfrm>
          <a:off x="4179951" y="3003255"/>
          <a:ext cx="3470148" cy="805778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Conduct a population assessment on all five lakes in 2028. </a:t>
          </a:r>
        </a:p>
      </dsp:txBody>
      <dsp:txXfrm>
        <a:off x="4179951" y="3003255"/>
        <a:ext cx="3470148" cy="805778"/>
      </dsp:txXfrm>
    </dsp:sp>
    <dsp:sp modelId="{B77056AB-2C8E-43E8-B705-7562EC76EFFF}">
      <dsp:nvSpPr>
        <dsp:cNvPr id="0" name=""/>
        <dsp:cNvSpPr/>
      </dsp:nvSpPr>
      <dsp:spPr>
        <a:xfrm>
          <a:off x="5915024" y="2176271"/>
          <a:ext cx="0" cy="304678"/>
        </a:xfrm>
        <a:prstGeom prst="line">
          <a:avLst/>
        </a:pr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6E498-C2DA-4296-8975-0FD30DB7AF9C}">
      <dsp:nvSpPr>
        <dsp:cNvPr id="0" name=""/>
        <dsp:cNvSpPr/>
      </dsp:nvSpPr>
      <dsp:spPr>
        <a:xfrm rot="2700000">
          <a:off x="1937820" y="2142417"/>
          <a:ext cx="67709" cy="677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ED6F0-5779-4F95-9BD5-EEC52C0B91AC}">
      <dsp:nvSpPr>
        <dsp:cNvPr id="0" name=""/>
        <dsp:cNvSpPr/>
      </dsp:nvSpPr>
      <dsp:spPr>
        <a:xfrm rot="2700000">
          <a:off x="5881170" y="2142417"/>
          <a:ext cx="67709" cy="6770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A881E-669B-472A-8AE2-B8A1510C5A37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81565-222C-4043-87F3-95DE7A7C1934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Recent stocking failed to improve the Walleye fishery</a:t>
          </a:r>
        </a:p>
      </dsp:txBody>
      <dsp:txXfrm>
        <a:off x="0" y="0"/>
        <a:ext cx="8229600" cy="1131490"/>
      </dsp:txXfrm>
    </dsp:sp>
    <dsp:sp modelId="{2789E1FD-7B18-46DD-B043-8E132CB4BC7E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BCE65-E32B-483E-BB78-F4F44FA943D7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Conditions for Walleye mgt remain poor</a:t>
          </a:r>
        </a:p>
      </dsp:txBody>
      <dsp:txXfrm>
        <a:off x="0" y="1131490"/>
        <a:ext cx="8229600" cy="1131490"/>
      </dsp:txXfrm>
    </dsp:sp>
    <dsp:sp modelId="{BF39F6E9-1D7C-43F3-A7A0-836AC84E3D4E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67550-0398-43E0-BE8A-C2E92F43895D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Perch remain near all time lows</a:t>
          </a:r>
        </a:p>
      </dsp:txBody>
      <dsp:txXfrm>
        <a:off x="0" y="2262981"/>
        <a:ext cx="8229600" cy="1131490"/>
      </dsp:txXfrm>
    </dsp:sp>
    <dsp:sp modelId="{CCE76956-6BA5-4CAC-8115-F0D62A9564F0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97AC8-4816-4D95-90C5-F7032E4CFC68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Good opportunities exist for quality Northern Pike and Largemouth Bass fisheries</a:t>
          </a:r>
        </a:p>
      </dsp:txBody>
      <dsp:txXfrm>
        <a:off x="0" y="3394472"/>
        <a:ext cx="8229600" cy="1131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F5EAC-86B4-4845-BEBF-1938C1618367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AB8A0-2D4F-475E-A3AE-8670B8A8EA9D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09F21-2409-447A-BAD9-532416C5E082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May be an effective tool to overcome poor natural reproduction but can’t overcome other limiting factors.</a:t>
          </a:r>
        </a:p>
      </dsp:txBody>
      <dsp:txXfrm>
        <a:off x="1493203" y="552"/>
        <a:ext cx="6736396" cy="1292816"/>
      </dsp:txXfrm>
    </dsp:sp>
    <dsp:sp modelId="{EE49FD72-B08E-4B6E-BFBD-C912353624B7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A8A88-30D9-4A00-846B-D1107BABAA3E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6EC62-0F0B-4F9E-9891-244A052D1AE0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Put, Grow, and Take strategy means that fish must survive four years to grow to a desirable size.</a:t>
          </a:r>
        </a:p>
      </dsp:txBody>
      <dsp:txXfrm>
        <a:off x="1493203" y="1616573"/>
        <a:ext cx="6736396" cy="1292816"/>
      </dsp:txXfrm>
    </dsp:sp>
    <dsp:sp modelId="{72C7983A-16BA-4B18-89D1-4BD52A1FFEEE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33EF7-7FEC-436C-A04D-DF3AA92C9043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8CAEA-5A70-4C38-A90D-49F9ACD85366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“No amount of stocking will make the lake over.  It is useless to try to make a walleye lake into a trout lake, or a panfish lake into a walleye lake, by stocking.” - John B. Moyle,  - </a:t>
          </a:r>
          <a:r>
            <a:rPr lang="en-US" sz="1600" i="1" kern="1200"/>
            <a:t>From</a:t>
          </a:r>
          <a:r>
            <a:rPr lang="en-US" sz="1600" kern="1200"/>
            <a:t> </a:t>
          </a:r>
          <a:r>
            <a:rPr lang="en-US" sz="1600" b="1" kern="1200"/>
            <a:t>Two Centuries of Fish Propagation.</a:t>
          </a:r>
          <a:r>
            <a:rPr lang="en-US" sz="1600" kern="1200"/>
            <a:t>  MCV July/Aug 1948.</a:t>
          </a:r>
        </a:p>
      </dsp:txBody>
      <dsp:txXfrm>
        <a:off x="1493203" y="3232593"/>
        <a:ext cx="6736396" cy="1292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F1D04-7FCC-4D73-AAF5-7640FAEE9EDC}">
      <dsp:nvSpPr>
        <dsp:cNvPr id="0" name=""/>
        <dsp:cNvSpPr/>
      </dsp:nvSpPr>
      <dsp:spPr>
        <a:xfrm>
          <a:off x="0" y="1878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88AAB-A92C-402B-9DD6-0A9CCD7AC746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08901-8DBD-417A-BD67-75CD475524FD}">
      <dsp:nvSpPr>
        <dsp:cNvPr id="0" name=""/>
        <dsp:cNvSpPr/>
      </dsp:nvSpPr>
      <dsp:spPr>
        <a:xfrm>
          <a:off x="1099610" y="1878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Continue stocking plan through 2027</a:t>
          </a:r>
        </a:p>
      </dsp:txBody>
      <dsp:txXfrm>
        <a:off x="1099610" y="1878"/>
        <a:ext cx="7129989" cy="952043"/>
      </dsp:txXfrm>
    </dsp:sp>
    <dsp:sp modelId="{87D0A575-698F-4949-9B3F-0BDA483B50DC}">
      <dsp:nvSpPr>
        <dsp:cNvPr id="0" name=""/>
        <dsp:cNvSpPr/>
      </dsp:nvSpPr>
      <dsp:spPr>
        <a:xfrm>
          <a:off x="0" y="1191932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8A351-95DB-42A3-983F-AA7035B60B3A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02361-19FA-4C35-BE3C-E26E37D269B5}">
      <dsp:nvSpPr>
        <dsp:cNvPr id="0" name=""/>
        <dsp:cNvSpPr/>
      </dsp:nvSpPr>
      <dsp:spPr>
        <a:xfrm>
          <a:off x="1099610" y="1191932"/>
          <a:ext cx="3703320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Allow private fish stockings</a:t>
          </a:r>
        </a:p>
      </dsp:txBody>
      <dsp:txXfrm>
        <a:off x="1099610" y="1191932"/>
        <a:ext cx="3703320" cy="952043"/>
      </dsp:txXfrm>
    </dsp:sp>
    <dsp:sp modelId="{23FC068E-4BF8-452E-82CB-49506B3ED89D}">
      <dsp:nvSpPr>
        <dsp:cNvPr id="0" name=""/>
        <dsp:cNvSpPr/>
      </dsp:nvSpPr>
      <dsp:spPr>
        <a:xfrm>
          <a:off x="4802930" y="1191932"/>
          <a:ext cx="342666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Largest size available is recommended</a:t>
          </a:r>
        </a:p>
      </dsp:txBody>
      <dsp:txXfrm>
        <a:off x="4802930" y="1191932"/>
        <a:ext cx="3426669" cy="952043"/>
      </dsp:txXfrm>
    </dsp:sp>
    <dsp:sp modelId="{CAFDD92D-B349-426B-A523-688FC22767AA}">
      <dsp:nvSpPr>
        <dsp:cNvPr id="0" name=""/>
        <dsp:cNvSpPr/>
      </dsp:nvSpPr>
      <dsp:spPr>
        <a:xfrm>
          <a:off x="0" y="2381986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F5B75-30C5-4871-B71B-4D7477DF3FE4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FA692-2272-4905-9928-41DFF9B1171B}">
      <dsp:nvSpPr>
        <dsp:cNvPr id="0" name=""/>
        <dsp:cNvSpPr/>
      </dsp:nvSpPr>
      <dsp:spPr>
        <a:xfrm>
          <a:off x="1099610" y="2381986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Survey in 2028</a:t>
          </a:r>
        </a:p>
      </dsp:txBody>
      <dsp:txXfrm>
        <a:off x="1099610" y="2381986"/>
        <a:ext cx="7129989" cy="952043"/>
      </dsp:txXfrm>
    </dsp:sp>
    <dsp:sp modelId="{B59DFC83-A6FD-49A8-B0EF-4B7B81CD2D51}">
      <dsp:nvSpPr>
        <dsp:cNvPr id="0" name=""/>
        <dsp:cNvSpPr/>
      </dsp:nvSpPr>
      <dsp:spPr>
        <a:xfrm>
          <a:off x="0" y="3572041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3A9BF-3572-47E2-8A44-91596F76DB47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689D9-DBF2-4DB6-94D0-6D3D00513E76}">
      <dsp:nvSpPr>
        <dsp:cNvPr id="0" name=""/>
        <dsp:cNvSpPr/>
      </dsp:nvSpPr>
      <dsp:spPr>
        <a:xfrm>
          <a:off x="1099610" y="3572041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Revisit management plan in early 2029</a:t>
          </a:r>
        </a:p>
      </dsp:txBody>
      <dsp:txXfrm>
        <a:off x="1099610" y="3572041"/>
        <a:ext cx="7129989" cy="952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0.18323</cdr:x>
      <cdr:y>0.46896</cdr:y>
    </cdr:from>
    <cdr:to>
      <cdr:x>0.35791</cdr:x>
      <cdr:y>0.5795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01C0E57B-14DD-48A3-9946-6CAD30F17146}"/>
            </a:ext>
          </a:extLst>
        </cdr:cNvPr>
        <cdr:cNvSpPr txBox="1"/>
      </cdr:nvSpPr>
      <cdr:spPr>
        <a:xfrm xmlns:a="http://schemas.openxmlformats.org/drawingml/2006/main">
          <a:off x="1498600" y="2302682"/>
          <a:ext cx="1428712" cy="54273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877824">
            <a:spcAft>
              <a:spcPts val="600"/>
            </a:spcAft>
          </a:pPr>
          <a:r>
            <a:rPr lang="en-US" sz="1152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‘73-2014</a:t>
          </a:r>
        </a:p>
        <a:p xmlns:a="http://schemas.openxmlformats.org/drawingml/2006/main">
          <a:pPr defTabSz="877824">
            <a:spcAft>
              <a:spcPts val="600"/>
            </a:spcAft>
          </a:pPr>
          <a:r>
            <a:rPr lang="en-US" sz="1152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 Mixed stocking= 0.2/YC per net</a:t>
          </a:r>
          <a:endParaRPr lang="en-US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0.30435</cdr:x>
      <cdr:y>0.18879</cdr:y>
    </cdr:from>
    <cdr:to>
      <cdr:x>0.47747</cdr:x>
      <cdr:y>0.39016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B5A803E9-EC05-F60C-3BD0-1759D4E338DD}"/>
            </a:ext>
          </a:extLst>
        </cdr:cNvPr>
        <cdr:cNvSpPr txBox="1"/>
      </cdr:nvSpPr>
      <cdr:spPr>
        <a:xfrm xmlns:a="http://schemas.openxmlformats.org/drawingml/2006/main">
          <a:off x="2489200" y="785813"/>
          <a:ext cx="1415956" cy="8382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868680">
            <a:spcAft>
              <a:spcPts val="600"/>
            </a:spcAft>
          </a:pPr>
          <a:r>
            <a:rPr lang="en-US" sz="1140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'77-2014  Inconsistent </a:t>
          </a:r>
          <a:r>
            <a:rPr lang="en-US" sz="1140" kern="1200" dirty="0" err="1">
              <a:solidFill>
                <a:schemeClr val="dk1"/>
              </a:solidFill>
              <a:latin typeface="+mn-lt"/>
              <a:ea typeface="+mn-ea"/>
              <a:cs typeface="+mn-cs"/>
            </a:rPr>
            <a:t>Fingerlng</a:t>
          </a:r>
          <a:endParaRPr lang="en-US" sz="1140" kern="1200" dirty="0">
            <a:solidFill>
              <a:schemeClr val="dk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defTabSz="868680">
            <a:spcAft>
              <a:spcPts val="600"/>
            </a:spcAft>
          </a:pPr>
          <a:r>
            <a:rPr lang="en-US" sz="1140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= 0.3/YC per net</a:t>
          </a:r>
          <a:endParaRPr lang="en-US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A72F5-C64B-4ED2-A882-42BEF3D1B900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BBDD3-6240-45BC-AAFA-FFE5D6342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coolwater fish, such as</a:t>
            </a:r>
            <a:r>
              <a:rPr lang="en-US" baseline="0" dirty="0"/>
              <a:t> perch have decline, while walleye increased until 2000 but have since declined.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C4CCF-ECAB-4AF1-B609-E37508A5FB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5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5E91-591E-4B47-81AE-D9781D81CF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01C-62DA-4F17-BCF3-DCB92AAB0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4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5E91-591E-4B47-81AE-D9781D81CF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01C-62DA-4F17-BCF3-DCB92AAB0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0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5E91-591E-4B47-81AE-D9781D81CF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01C-62DA-4F17-BCF3-DCB92AAB0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0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5E91-591E-4B47-81AE-D9781D81CF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01C-62DA-4F17-BCF3-DCB92AAB0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5E91-591E-4B47-81AE-D9781D81CF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01C-62DA-4F17-BCF3-DCB92AAB0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8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5E91-591E-4B47-81AE-D9781D81CF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01C-62DA-4F17-BCF3-DCB92AAB0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5E91-591E-4B47-81AE-D9781D81CF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01C-62DA-4F17-BCF3-DCB92AAB0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5E91-591E-4B47-81AE-D9781D81CF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01C-62DA-4F17-BCF3-DCB92AAB0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7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5E91-591E-4B47-81AE-D9781D81CF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01C-62DA-4F17-BCF3-DCB92AAB0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5E91-591E-4B47-81AE-D9781D81CF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01C-62DA-4F17-BCF3-DCB92AAB0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9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5E91-591E-4B47-81AE-D9781D81CF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01C-62DA-4F17-BCF3-DCB92AAB0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85E91-591E-4B47-81AE-D9781D81CF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D01C-62DA-4F17-BCF3-DCB92AAB0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5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38" name="Freeform: Shape 5137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656480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40" name="Freeform: Shape 5139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2493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823" y="1106034"/>
            <a:ext cx="3764306" cy="320413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Sturgeon Chain Walleye Status 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593" y="4872922"/>
            <a:ext cx="3760273" cy="1208141"/>
          </a:xfrm>
        </p:spPr>
        <p:txBody>
          <a:bodyPr>
            <a:normAutofit/>
          </a:bodyPr>
          <a:lstStyle/>
          <a:p>
            <a:pPr algn="l"/>
            <a:r>
              <a:rPr lang="en-US" sz="2400"/>
              <a:t>Sturgeon Chain Workgroup</a:t>
            </a:r>
          </a:p>
          <a:p>
            <a:pPr algn="l"/>
            <a:r>
              <a:rPr lang="en-US" sz="2400"/>
              <a:t>Presented by Dave Weitzel</a:t>
            </a:r>
          </a:p>
        </p:txBody>
      </p: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122" name="Picture 2" descr="A body of water with trees and a sunset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553" y="664096"/>
            <a:ext cx="3531623" cy="26663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44" name="Rectangle 51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546920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 descr="Minnesota Department of Natural Resources logo">
            <a:extLst>
              <a:ext uri="{FF2B5EF4-FFF2-40B4-BE49-F238E27FC236}">
                <a16:creationId xmlns:a16="http://schemas.microsoft.com/office/drawing/2014/main" id="{203A9A48-1927-4ED1-AB04-7299C224A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45553" y="4387751"/>
            <a:ext cx="3531625" cy="106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5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7C711A-1BEB-5D13-5AD5-9E19E7CEA270}"/>
              </a:ext>
            </a:extLst>
          </p:cNvPr>
          <p:cNvSpPr txBox="1"/>
          <p:nvPr/>
        </p:nvSpPr>
        <p:spPr>
          <a:xfrm>
            <a:off x="966978" y="3415754"/>
            <a:ext cx="7103967" cy="1137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2016 Survey 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78" y="1828800"/>
            <a:ext cx="5508521" cy="1708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978" y="4612943"/>
            <a:ext cx="5809476" cy="14082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*Perch catch is low compared to similar lakes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** Pike catch was high compared to similar lakes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*** Walleye catch was low compared to similar lakes</a:t>
            </a:r>
          </a:p>
        </p:txBody>
      </p:sp>
    </p:spTree>
    <p:extLst>
      <p:ext uri="{BB962C8B-B14F-4D97-AF65-F5344CB8AC3E}">
        <p14:creationId xmlns:p14="http://schemas.microsoft.com/office/powerpoint/2010/main" val="176210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354720"/>
              </p:ext>
            </p:extLst>
          </p:nvPr>
        </p:nvGraphicFramePr>
        <p:xfrm>
          <a:off x="482600" y="973918"/>
          <a:ext cx="8178799" cy="491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D380955-EA01-2FC1-B0F0-B54124BB3EFD}"/>
              </a:ext>
            </a:extLst>
          </p:cNvPr>
          <p:cNvSpPr/>
          <p:nvPr/>
        </p:nvSpPr>
        <p:spPr>
          <a:xfrm>
            <a:off x="5861451" y="3894643"/>
            <a:ext cx="1606150" cy="1473658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1C0E57B-14DD-48A3-9946-6CAD30F17146}"/>
              </a:ext>
            </a:extLst>
          </p:cNvPr>
          <p:cNvSpPr txBox="1"/>
          <p:nvPr/>
        </p:nvSpPr>
        <p:spPr>
          <a:xfrm>
            <a:off x="6039629" y="3157630"/>
            <a:ext cx="1428712" cy="54273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77824">
              <a:spcAft>
                <a:spcPts val="600"/>
              </a:spcAft>
            </a:pPr>
            <a:r>
              <a:rPr lang="en-US" sz="115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'05-’15</a:t>
            </a:r>
          </a:p>
          <a:p>
            <a:pPr defTabSz="877824">
              <a:spcAft>
                <a:spcPts val="600"/>
              </a:spcAft>
            </a:pPr>
            <a:r>
              <a:rPr lang="en-US" sz="115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Annual Fingerling = 0.2/YC per net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503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D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418712"/>
              </p:ext>
            </p:extLst>
          </p:nvPr>
        </p:nvGraphicFramePr>
        <p:xfrm>
          <a:off x="482600" y="1347787"/>
          <a:ext cx="8178799" cy="416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5746796" y="3269590"/>
            <a:ext cx="1415956" cy="53789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spcAft>
                <a:spcPts val="600"/>
              </a:spcAft>
            </a:pPr>
            <a:r>
              <a:rPr lang="en-US" sz="114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'05-’15 Annual Fingerling = 0.2/YC per net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3F80F-E982-8AE2-17DB-1C1485E52C95}"/>
              </a:ext>
            </a:extLst>
          </p:cNvPr>
          <p:cNvSpPr/>
          <p:nvPr/>
        </p:nvSpPr>
        <p:spPr>
          <a:xfrm>
            <a:off x="5594349" y="3903661"/>
            <a:ext cx="1720851" cy="1241425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5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228600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Density Dependent Survival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D00-00004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688471"/>
              </p:ext>
            </p:extLst>
          </p:nvPr>
        </p:nvGraphicFramePr>
        <p:xfrm>
          <a:off x="595358" y="1371600"/>
          <a:ext cx="8243841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15D468-C6F4-D5B9-D70F-BF73A52E940B}"/>
              </a:ext>
            </a:extLst>
          </p:cNvPr>
          <p:cNvSpPr txBox="1"/>
          <p:nvPr/>
        </p:nvSpPr>
        <p:spPr>
          <a:xfrm>
            <a:off x="1866898" y="1594869"/>
            <a:ext cx="605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Young Walleye Catch Rate for Sturgeon Lake</a:t>
            </a:r>
          </a:p>
        </p:txBody>
      </p:sp>
    </p:spTree>
    <p:extLst>
      <p:ext uri="{BB962C8B-B14F-4D97-AF65-F5344CB8AC3E}">
        <p14:creationId xmlns:p14="http://schemas.microsoft.com/office/powerpoint/2010/main" val="175352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30" y="190394"/>
            <a:ext cx="5605629" cy="994172"/>
          </a:xfrm>
        </p:spPr>
        <p:txBody>
          <a:bodyPr>
            <a:normAutofit fontScale="90000"/>
          </a:bodyPr>
          <a:lstStyle/>
          <a:p>
            <a:r>
              <a:rPr lang="en-US" sz="3850" dirty="0">
                <a:latin typeface="Hobo Std" pitchFamily="34" charset="0"/>
              </a:rPr>
              <a:t>Management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5913738" cy="325482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Poor survival of young Walleye at high stocking densities resulted in reduced catch rates and fewer fish for anglers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Goal: Provide a modest Walleye fishery that supports gill net catches of 2 fish per net.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Management action: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Reduce stocking frequency and amount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Reduce density dependent mortality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Reduce predation pressure on Yellow Perch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Encourage angler to release pike over 26 inches and harvest pike under 22 inches to reduce harvest pressure on perch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Fish">
            <a:extLst>
              <a:ext uri="{FF2B5EF4-FFF2-40B4-BE49-F238E27FC236}">
                <a16:creationId xmlns:a16="http://schemas.microsoft.com/office/drawing/2014/main" id="{F7D585C2-19C3-2AB3-4E3F-9540F3A49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77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1330" y="660265"/>
            <a:ext cx="8178790" cy="16184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obo Std" pitchFamily="34" charset="0"/>
              </a:rPr>
              <a:t>Recommended stocking plan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3930" y="2286000"/>
            <a:ext cx="6122670" cy="371895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/>
              <a:t>Stock fingerling walleye at a rate of ½ pound per littoral acre every other year in Sturgeon and Side lakes.</a:t>
            </a:r>
          </a:p>
          <a:p>
            <a:pPr>
              <a:lnSpc>
                <a:spcPct val="90000"/>
              </a:lnSpc>
            </a:pP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Allow private stocking if interest is expressed. 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Additional stocking by permit in 2021 (100 lbs) and 2023 (130 lbs)</a:t>
            </a:r>
          </a:p>
          <a:p>
            <a:pPr>
              <a:lnSpc>
                <a:spcPct val="90000"/>
              </a:lnSpc>
            </a:pP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Revisit stocking plan if perch numbers improve to over 8 per gill net.</a:t>
            </a:r>
          </a:p>
          <a:p>
            <a:pPr>
              <a:lnSpc>
                <a:spcPct val="90000"/>
              </a:lnSpc>
            </a:pPr>
            <a:endParaRPr lang="en-US" sz="2100" dirty="0"/>
          </a:p>
          <a:p>
            <a:pPr>
              <a:lnSpc>
                <a:spcPct val="90000"/>
              </a:lnSpc>
            </a:pPr>
            <a:endParaRPr lang="en-US" sz="2100" dirty="0"/>
          </a:p>
          <a:p>
            <a:pPr>
              <a:lnSpc>
                <a:spcPct val="90000"/>
              </a:lnSpc>
            </a:pPr>
            <a:endParaRPr lang="en-US" sz="2100" dirty="0"/>
          </a:p>
          <a:p>
            <a:pPr>
              <a:lnSpc>
                <a:spcPct val="90000"/>
              </a:lnSpc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2287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4568" y="347651"/>
            <a:ext cx="78867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Sampling plan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0EB0F1B-CDB9-3D81-82C2-EAE4A3A71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258719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19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527EB-DDB5-A0FB-39C2-88D9919C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525982"/>
            <a:ext cx="3212237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</a:t>
            </a:r>
            <a:b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Survey Results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77E89-7543-8B48-FBFA-97E8838FEC53}"/>
              </a:ext>
            </a:extLst>
          </p:cNvPr>
          <p:cNvSpPr txBox="1"/>
          <p:nvPr/>
        </p:nvSpPr>
        <p:spPr>
          <a:xfrm>
            <a:off x="483799" y="2031101"/>
            <a:ext cx="3212238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Perch and Walleye numbers remained at or near all time lows, suggesting poor conditions for juvenile survival for these species.   Goals were not met. 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Northern Pike were caught in moderate numbers with good size quality.  Bass electrofishing survey on Side Lake confirmed moderate numbers (43 per hour) and size quality.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F66718-B25C-32D7-A862-0E98FF3F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803" y="1588800"/>
            <a:ext cx="4221014" cy="344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8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D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595253"/>
              </p:ext>
            </p:extLst>
          </p:nvPr>
        </p:nvGraphicFramePr>
        <p:xfrm>
          <a:off x="482600" y="1347787"/>
          <a:ext cx="8178799" cy="416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7086600" y="3276600"/>
            <a:ext cx="1415956" cy="53789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8680">
              <a:spcAft>
                <a:spcPts val="600"/>
              </a:spcAft>
            </a:pPr>
            <a:r>
              <a:rPr lang="en-US" sz="114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'17-’</a:t>
            </a:r>
            <a:r>
              <a:rPr lang="en-US" sz="1140" dirty="0"/>
              <a:t>22</a:t>
            </a:r>
            <a:r>
              <a:rPr lang="en-US" sz="114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Annual Fingerling = 0.2/YC per net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3F80F-E982-8AE2-17DB-1C1485E52C95}"/>
              </a:ext>
            </a:extLst>
          </p:cNvPr>
          <p:cNvSpPr/>
          <p:nvPr/>
        </p:nvSpPr>
        <p:spPr>
          <a:xfrm>
            <a:off x="7315200" y="3962400"/>
            <a:ext cx="869303" cy="1241425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571302"/>
              </p:ext>
            </p:extLst>
          </p:nvPr>
        </p:nvGraphicFramePr>
        <p:xfrm>
          <a:off x="482600" y="973918"/>
          <a:ext cx="8178799" cy="491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D380955-EA01-2FC1-B0F0-B54124BB3EFD}"/>
              </a:ext>
            </a:extLst>
          </p:cNvPr>
          <p:cNvSpPr/>
          <p:nvPr/>
        </p:nvSpPr>
        <p:spPr>
          <a:xfrm>
            <a:off x="7468341" y="3894643"/>
            <a:ext cx="761258" cy="1473658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1C0E57B-14DD-48A3-9946-6CAD30F17146}"/>
              </a:ext>
            </a:extLst>
          </p:cNvPr>
          <p:cNvSpPr txBox="1"/>
          <p:nvPr/>
        </p:nvSpPr>
        <p:spPr>
          <a:xfrm>
            <a:off x="7236953" y="2962617"/>
            <a:ext cx="1224033" cy="54273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77824">
              <a:spcAft>
                <a:spcPts val="600"/>
              </a:spcAft>
            </a:pPr>
            <a:r>
              <a:rPr lang="en-US" sz="115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‘17-22</a:t>
            </a:r>
          </a:p>
          <a:p>
            <a:pPr defTabSz="877824">
              <a:spcAft>
                <a:spcPts val="600"/>
              </a:spcAft>
            </a:pPr>
            <a:r>
              <a:rPr lang="en-US" sz="115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Annual Fingerling = 0.1/YC per net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545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916395" cy="18005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latin typeface="Hobo Std" panose="020B0803040709020204" pitchFamily="34" charset="0"/>
              </a:rPr>
              <a:t>Walleye’s Preferred Physical Habitats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23381"/>
            <a:ext cx="2916396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/>
              <a:t>Walleye are most abundant in:</a:t>
            </a:r>
          </a:p>
          <a:p>
            <a:endParaRPr lang="en-US" sz="1700"/>
          </a:p>
          <a:p>
            <a:r>
              <a:rPr lang="en-US" sz="1700"/>
              <a:t>Large Lakes &gt; 1,000</a:t>
            </a:r>
          </a:p>
          <a:p>
            <a:pPr marL="0" indent="0">
              <a:buNone/>
            </a:pPr>
            <a:endParaRPr lang="en-US" sz="1700"/>
          </a:p>
          <a:p>
            <a:r>
              <a:rPr lang="en-US" sz="1700"/>
              <a:t>Relatively shallow lakes &lt;30 feet deep</a:t>
            </a:r>
          </a:p>
          <a:p>
            <a:endParaRPr lang="en-US" sz="1700"/>
          </a:p>
          <a:p>
            <a:r>
              <a:rPr lang="en-US" sz="1700"/>
              <a:t>Lakes with high Alkalinity </a:t>
            </a:r>
          </a:p>
          <a:p>
            <a:endParaRPr lang="en-US" sz="1700"/>
          </a:p>
          <a:p>
            <a:r>
              <a:rPr lang="en-US" sz="1700"/>
              <a:t>Lakes with high Productivity</a:t>
            </a:r>
          </a:p>
          <a:p>
            <a:pPr marL="0" indent="0">
              <a:buNone/>
            </a:pPr>
            <a:endParaRPr lang="en-US" sz="1700"/>
          </a:p>
          <a:p>
            <a:endParaRPr lang="en-US" sz="1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DBD845-690E-C261-B74F-4DCF0EF46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94149"/>
              </p:ext>
            </p:extLst>
          </p:nvPr>
        </p:nvGraphicFramePr>
        <p:xfrm>
          <a:off x="4616151" y="3276600"/>
          <a:ext cx="4419599" cy="3434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683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solidFill>
                            <a:schemeClr val="bg1"/>
                          </a:solidFill>
                          <a:effectLst/>
                        </a:rPr>
                        <a:t> Lake</a:t>
                      </a:r>
                      <a:endParaRPr lang="en-US" sz="2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solidFill>
                            <a:schemeClr val="bg1"/>
                          </a:solidFill>
                          <a:effectLst/>
                        </a:rPr>
                        <a:t>Acres</a:t>
                      </a:r>
                      <a:endParaRPr lang="en-US" sz="2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solidFill>
                            <a:schemeClr val="bg1"/>
                          </a:solidFill>
                          <a:effectLst/>
                        </a:rPr>
                        <a:t>Depth</a:t>
                      </a:r>
                      <a:endParaRPr lang="en-US" sz="2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847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 Sturgeon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1,664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80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847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 S. Sturgeon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192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43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847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 W. Sturgeon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114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35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847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 Lt. Sturgeon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266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22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847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 Side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372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32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9" marR="5879" marT="58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5DFD0DC-7AE9-52D7-637C-E203B21CE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9"/>
          <a:stretch/>
        </p:blipFill>
        <p:spPr>
          <a:xfrm>
            <a:off x="5588165" y="409141"/>
            <a:ext cx="2475569" cy="2458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026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144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365125"/>
            <a:ext cx="78867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Observed Stocking Contributions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D5F07-E6A5-E02E-258C-4D623F8B7873}"/>
              </a:ext>
            </a:extLst>
          </p:cNvPr>
          <p:cNvSpPr/>
          <p:nvPr/>
        </p:nvSpPr>
        <p:spPr>
          <a:xfrm>
            <a:off x="628650" y="2634090"/>
            <a:ext cx="7684793" cy="29153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8650" y="5549473"/>
            <a:ext cx="2180817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2104">
              <a:spcAft>
                <a:spcPts val="600"/>
              </a:spcAft>
            </a:pPr>
            <a:r>
              <a:rPr lang="en-US" sz="18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Wabana</a:t>
            </a:r>
            <a:r>
              <a:rPr lang="en-US" sz="18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Lake</a:t>
            </a:r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3149068" y="5549473"/>
            <a:ext cx="5366282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US" sz="18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Sturgeon Lake (1973-2023)         Side Lake (1977-2023)</a:t>
            </a:r>
            <a:endParaRPr lang="en-US" sz="20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90948A-A3CB-BBE6-11B2-5C1012CE4D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10369" r="70498"/>
          <a:stretch/>
        </p:blipFill>
        <p:spPr>
          <a:xfrm>
            <a:off x="830557" y="2659841"/>
            <a:ext cx="2248336" cy="2835745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C03E28-974B-7EAC-B79A-06202810C782}"/>
              </a:ext>
            </a:extLst>
          </p:cNvPr>
          <p:cNvSpPr txBox="1"/>
          <p:nvPr/>
        </p:nvSpPr>
        <p:spPr>
          <a:xfrm>
            <a:off x="628650" y="2268329"/>
            <a:ext cx="760496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US" sz="18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catch rate from stocked and non-stocked year-class</a:t>
            </a:r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C0B53-A4F8-0112-5497-2CF899D53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055" y="2653078"/>
            <a:ext cx="2518388" cy="2835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1AC4C8-7FD5-98E8-B842-0624CAE4A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1"/>
          <a:stretch/>
        </p:blipFill>
        <p:spPr>
          <a:xfrm>
            <a:off x="3149068" y="2694740"/>
            <a:ext cx="3096206" cy="261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29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43467"/>
            <a:ext cx="3465438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Since 1991, only Pike River strain walleye have been used with similar results. 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508323"/>
              </p:ext>
            </p:extLst>
          </p:nvPr>
        </p:nvGraphicFramePr>
        <p:xfrm>
          <a:off x="4954689" y="643467"/>
          <a:ext cx="3706710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7329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2BA4-166D-0E2D-813A-19C13629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 from 2023 Survey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2AC5A5-92C2-EFD5-DF14-88A8C87D7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6003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1073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obo Std" panose="020B0803040709020204" pitchFamily="34" charset="0"/>
              </a:rPr>
              <a:t>Limitations of Walleye Stocking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529D910-2E02-6153-E5D8-E971B1453D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772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565F-B89C-E85E-2C46-46CEFB0B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0BEBE3-3E31-2889-0B70-CEAA9C9EF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6904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01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144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980663"/>
              </p:ext>
            </p:extLst>
          </p:nvPr>
        </p:nvGraphicFramePr>
        <p:xfrm>
          <a:off x="152400" y="1828800"/>
          <a:ext cx="8989314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BFF402A-FE97-584A-BD32-03B061849B6D}"/>
              </a:ext>
            </a:extLst>
          </p:cNvPr>
          <p:cNvSpPr txBox="1"/>
          <p:nvPr/>
        </p:nvSpPr>
        <p:spPr>
          <a:xfrm>
            <a:off x="228600" y="539236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Sturgeon Chain Water Hardness and Fertility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ABE13-6B9F-2719-A94B-75223218E336}"/>
              </a:ext>
            </a:extLst>
          </p:cNvPr>
          <p:cNvSpPr txBox="1"/>
          <p:nvPr/>
        </p:nvSpPr>
        <p:spPr>
          <a:xfrm>
            <a:off x="990600" y="63246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Soft-Water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F0208-1EAE-B2AD-5BB8-56353D0B7148}"/>
              </a:ext>
            </a:extLst>
          </p:cNvPr>
          <p:cNvSpPr txBox="1"/>
          <p:nvPr/>
        </p:nvSpPr>
        <p:spPr>
          <a:xfrm>
            <a:off x="7617714" y="6324600"/>
            <a:ext cx="137388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Hard-Water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651857-34DE-03F7-8281-B487146C47D0}"/>
              </a:ext>
            </a:extLst>
          </p:cNvPr>
          <p:cNvCxnSpPr/>
          <p:nvPr/>
        </p:nvCxnSpPr>
        <p:spPr>
          <a:xfrm>
            <a:off x="2209800" y="6553200"/>
            <a:ext cx="5257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92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144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</p:spPr>
        <p:txBody>
          <a:bodyPr>
            <a:normAutofit/>
          </a:bodyPr>
          <a:lstStyle/>
          <a:p>
            <a:r>
              <a:rPr lang="en-US" sz="4100">
                <a:latin typeface="Hobo Std" panose="020B0803040709020204" pitchFamily="34" charset="0"/>
              </a:rPr>
              <a:t>Walleye’s Preferred Fish Community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628650" y="2585507"/>
            <a:ext cx="3528079" cy="27225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2326" indent="-322326" defTabSz="756392"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US" sz="18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Walleye are most abundant in lakes when</a:t>
            </a:r>
          </a:p>
          <a:p>
            <a:pPr marL="322326" indent="-322326" defTabSz="756392">
              <a:spcAft>
                <a:spcPts val="564"/>
              </a:spcAft>
              <a:buFont typeface="Arial" panose="020B0604020202020204" pitchFamily="34" charset="0"/>
              <a:buChar char="•"/>
            </a:pPr>
            <a:endParaRPr lang="en-US" sz="188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2326" indent="-322326" defTabSz="756392"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US" sz="18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Yellow Perch are abundant (&gt;8 per gill net)</a:t>
            </a:r>
          </a:p>
          <a:p>
            <a:pPr marL="322326" indent="-322326" defTabSz="756392">
              <a:spcAft>
                <a:spcPts val="564"/>
              </a:spcAft>
              <a:buFont typeface="Arial" panose="020B0604020202020204" pitchFamily="34" charset="0"/>
              <a:buChar char="•"/>
            </a:pPr>
            <a:endParaRPr lang="en-US" sz="188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2326" indent="-322326" defTabSz="756392">
              <a:spcAft>
                <a:spcPts val="564"/>
              </a:spcAft>
              <a:buFont typeface="Arial" panose="020B0604020202020204" pitchFamily="34" charset="0"/>
              <a:buChar char="•"/>
            </a:pPr>
            <a:r>
              <a:rPr lang="en-US" sz="18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Northern Pike catches are low</a:t>
            </a:r>
            <a:endParaRPr 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348621"/>
            <a:ext cx="1792017" cy="1007845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920959"/>
              </p:ext>
            </p:extLst>
          </p:nvPr>
        </p:nvGraphicFramePr>
        <p:xfrm>
          <a:off x="4605857" y="2218477"/>
          <a:ext cx="3909493" cy="315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923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0575E37-E721-90EA-38E3-4A2961198BE6}"/>
              </a:ext>
            </a:extLst>
          </p:cNvPr>
          <p:cNvGrpSpPr/>
          <p:nvPr/>
        </p:nvGrpSpPr>
        <p:grpSpPr>
          <a:xfrm>
            <a:off x="896756" y="643466"/>
            <a:ext cx="7350487" cy="5571067"/>
            <a:chOff x="399494" y="48612"/>
            <a:chExt cx="6858000" cy="6199788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00000000-0008-0000-0C00-000003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99494" y="48612"/>
            <a:ext cx="6858000" cy="31508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00000000-0008-0000-0D00-000027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99494" y="3251484"/>
            <a:ext cx="6839505" cy="29969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3931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56372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aph showing the growth of a walley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5" y="3559407"/>
            <a:ext cx="4003125" cy="2760250"/>
          </a:xfrm>
          <a:prstGeom prst="rect">
            <a:avLst/>
          </a:prstGeom>
        </p:spPr>
      </p:pic>
      <p:pic>
        <p:nvPicPr>
          <p:cNvPr id="4" name="Picture 3" descr="A graph showing the growth of yellow perch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41032"/>
            <a:ext cx="4199570" cy="33183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99924" y="4249853"/>
            <a:ext cx="724545" cy="87549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72" y="4112931"/>
            <a:ext cx="1867545" cy="826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8135" y="4122543"/>
            <a:ext cx="477991" cy="254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97471A-CACB-268F-C40D-C74C0A0F6BF8}"/>
              </a:ext>
            </a:extLst>
          </p:cNvPr>
          <p:cNvSpPr txBox="1"/>
          <p:nvPr/>
        </p:nvSpPr>
        <p:spPr>
          <a:xfrm>
            <a:off x="4732970" y="990600"/>
            <a:ext cx="3268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Statewide trends since the 1970s reflect changes observed on the Sturgeon Chain. </a:t>
            </a:r>
          </a:p>
        </p:txBody>
      </p:sp>
    </p:spTree>
    <p:extLst>
      <p:ext uri="{BB962C8B-B14F-4D97-AF65-F5344CB8AC3E}">
        <p14:creationId xmlns:p14="http://schemas.microsoft.com/office/powerpoint/2010/main" val="354760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F537EFED-B0B2-D7CD-7374-6CCEE0FF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9" y="643466"/>
            <a:ext cx="7819041" cy="55710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60E8B0-278D-74EB-A766-F92271CFB3CC}"/>
              </a:ext>
            </a:extLst>
          </p:cNvPr>
          <p:cNvSpPr/>
          <p:nvPr/>
        </p:nvSpPr>
        <p:spPr>
          <a:xfrm>
            <a:off x="6858000" y="1905000"/>
            <a:ext cx="457200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564E1B-21F2-F5C8-CDB0-B1E698685DEA}"/>
              </a:ext>
            </a:extLst>
          </p:cNvPr>
          <p:cNvSpPr txBox="1"/>
          <p:nvPr/>
        </p:nvSpPr>
        <p:spPr>
          <a:xfrm>
            <a:off x="662479" y="6029867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Note- 1975 catch was driven by a very strong 1972 year-class</a:t>
            </a:r>
          </a:p>
        </p:txBody>
      </p:sp>
    </p:spTree>
    <p:extLst>
      <p:ext uri="{BB962C8B-B14F-4D97-AF65-F5344CB8AC3E}">
        <p14:creationId xmlns:p14="http://schemas.microsoft.com/office/powerpoint/2010/main" val="130219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20C8B-CE21-13AA-1056-BD30280D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1188637"/>
            <a:ext cx="2241175" cy="4480726"/>
          </a:xfrm>
        </p:spPr>
        <p:txBody>
          <a:bodyPr>
            <a:normAutofit/>
          </a:bodyPr>
          <a:lstStyle/>
          <a:p>
            <a:pPr algn="r"/>
            <a:r>
              <a:rPr lang="en-US" sz="2700" dirty="0"/>
              <a:t>20 Year Management History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0850-1627-5248-8375-6F75F7AF1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444" y="1648870"/>
            <a:ext cx="4135755" cy="356026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/>
              <a:t>Survey in 2002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Management Plan Revised in 2005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Survey in 2009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Management Plan Revised in 2010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Survey in 2016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Management Plan Revised in 2017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Gill net survey in 2023</a:t>
            </a:r>
          </a:p>
        </p:txBody>
      </p:sp>
    </p:spTree>
    <p:extLst>
      <p:ext uri="{BB962C8B-B14F-4D97-AF65-F5344CB8AC3E}">
        <p14:creationId xmlns:p14="http://schemas.microsoft.com/office/powerpoint/2010/main" val="38536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67" y="1095504"/>
            <a:ext cx="2482474" cy="448072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>
                <a:latin typeface="Hobo Std" panose="020B0803040709020204" pitchFamily="34" charset="0"/>
              </a:rPr>
              <a:t>2005-2015 Walleye Stocking Strategies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488" y="1295400"/>
            <a:ext cx="3758108" cy="458585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Sturgeon Lake-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Fingerlings from 2003-2009 at one pound per littoral acre in odd years (moderate approach).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fry stocking from 2010-2015 (1,000 per littoral acre- aggressive approach)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 Lake- Annual Fingerling stocking (1 pound per littoral acre- aggressive approach)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Little Sturgeon- Fingerling stocking every other year (typical approach)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30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951</Words>
  <Application>Microsoft Office PowerPoint</Application>
  <PresentationFormat>On-screen Show (4:3)</PresentationFormat>
  <Paragraphs>166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Hobo Std</vt:lpstr>
      <vt:lpstr>Office Theme</vt:lpstr>
      <vt:lpstr>Sturgeon Chain Walleye Status Summary</vt:lpstr>
      <vt:lpstr>Walleye’s Preferred Physical Habitats</vt:lpstr>
      <vt:lpstr>PowerPoint Presentation</vt:lpstr>
      <vt:lpstr>Walleye’s Preferred Fish Community</vt:lpstr>
      <vt:lpstr>PowerPoint Presentation</vt:lpstr>
      <vt:lpstr>PowerPoint Presentation</vt:lpstr>
      <vt:lpstr>PowerPoint Presentation</vt:lpstr>
      <vt:lpstr>20 Year Management History</vt:lpstr>
      <vt:lpstr>2005-2015 Walleye Stocking Strategies</vt:lpstr>
      <vt:lpstr>PowerPoint Presentation</vt:lpstr>
      <vt:lpstr>PowerPoint Presentation</vt:lpstr>
      <vt:lpstr>PowerPoint Presentation</vt:lpstr>
      <vt:lpstr>Density Dependent Survival</vt:lpstr>
      <vt:lpstr>Management Considerations</vt:lpstr>
      <vt:lpstr>Recommended stocking plan</vt:lpstr>
      <vt:lpstr>PowerPoint Presentation</vt:lpstr>
      <vt:lpstr>2023  Survey Results</vt:lpstr>
      <vt:lpstr>PowerPoint Presentation</vt:lpstr>
      <vt:lpstr>PowerPoint Presentation</vt:lpstr>
      <vt:lpstr>PowerPoint Presentation</vt:lpstr>
      <vt:lpstr>Since 1991, only Pike River strain walleye have been used with similar results.  </vt:lpstr>
      <vt:lpstr>Insight from 2023 Survey</vt:lpstr>
      <vt:lpstr>Limitations of Walleye Stocking</vt:lpstr>
      <vt:lpstr>Where do we go from here?</vt:lpstr>
    </vt:vector>
  </TitlesOfParts>
  <Company>MN Dept of 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Fisheries Lake Management Planning</dc:title>
  <dc:creator>David Weitzel</dc:creator>
  <cp:lastModifiedBy>Weitzel, David (DNR)</cp:lastModifiedBy>
  <cp:revision>117</cp:revision>
  <dcterms:created xsi:type="dcterms:W3CDTF">2014-01-08T14:21:02Z</dcterms:created>
  <dcterms:modified xsi:type="dcterms:W3CDTF">2024-02-14T21:37:09Z</dcterms:modified>
</cp:coreProperties>
</file>